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 id="2147483666" r:id="rId2"/>
    <p:sldMasterId id="2147483674" r:id="rId3"/>
  </p:sldMasterIdLst>
  <p:notesMasterIdLst>
    <p:notesMasterId r:id="rId16"/>
  </p:notesMasterIdLst>
  <p:sldIdLst>
    <p:sldId id="256" r:id="rId4"/>
    <p:sldId id="273" r:id="rId5"/>
    <p:sldId id="286" r:id="rId6"/>
    <p:sldId id="278" r:id="rId7"/>
    <p:sldId id="274" r:id="rId8"/>
    <p:sldId id="287" r:id="rId9"/>
    <p:sldId id="280" r:id="rId10"/>
    <p:sldId id="289" r:id="rId11"/>
    <p:sldId id="288" r:id="rId12"/>
    <p:sldId id="284" r:id="rId13"/>
    <p:sldId id="290" r:id="rId14"/>
    <p:sldId id="258" r:id="rId15"/>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F202E"/>
    <a:srgbClr val="BA0C2F"/>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483"/>
    <p:restoredTop sz="63268" autoAdjust="0"/>
  </p:normalViewPr>
  <p:slideViewPr>
    <p:cSldViewPr snapToGrid="0" snapToObjects="1">
      <p:cViewPr varScale="1">
        <p:scale>
          <a:sx n="72" d="100"/>
          <a:sy n="72" d="100"/>
        </p:scale>
        <p:origin x="1470" y="60"/>
      </p:cViewPr>
      <p:guideLst>
        <p:guide orient="horz" pos="2160"/>
        <p:guide pos="2880"/>
      </p:guideLst>
    </p:cSldViewPr>
  </p:slideViewPr>
  <p:notesTextViewPr>
    <p:cViewPr>
      <p:scale>
        <a:sx n="100" d="100"/>
        <a:sy n="100" d="100"/>
      </p:scale>
      <p:origin x="0" y="0"/>
    </p:cViewPr>
  </p:notesTextViewPr>
  <p:notesViewPr>
    <p:cSldViewPr snapToGrid="0" snapToObjects="1">
      <p:cViewPr varScale="1">
        <p:scale>
          <a:sx n="86" d="100"/>
          <a:sy n="86" d="100"/>
        </p:scale>
        <p:origin x="2322" y="10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viewProps" Target="viewProps.xml"/><Relationship Id="rId3" Type="http://schemas.openxmlformats.org/officeDocument/2006/relationships/slideMaster" Target="slideMasters/slideMaster3.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5" Type="http://schemas.openxmlformats.org/officeDocument/2006/relationships/slide" Target="slides/slide2.xml"/><Relationship Id="rId15" Type="http://schemas.openxmlformats.org/officeDocument/2006/relationships/slide" Target="slides/slide12.xml"/><Relationship Id="rId10" Type="http://schemas.openxmlformats.org/officeDocument/2006/relationships/slide" Target="slides/slide7.xml"/><Relationship Id="rId19" Type="http://schemas.openxmlformats.org/officeDocument/2006/relationships/theme" Target="theme/theme1.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0F574A7-13E0-B647-93F5-E09E7E98ED11}" type="datetimeFigureOut">
              <a:rPr lang="en-US" smtClean="0"/>
              <a:t>2/8/2018</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F8F6D70-BE0A-5C48-AED4-8D4905B11A7A}" type="slidenum">
              <a:rPr lang="en-US" smtClean="0"/>
              <a:t>‹#›</a:t>
            </a:fld>
            <a:endParaRPr lang="en-US"/>
          </a:p>
        </p:txBody>
      </p:sp>
    </p:spTree>
    <p:extLst>
      <p:ext uri="{BB962C8B-B14F-4D97-AF65-F5344CB8AC3E}">
        <p14:creationId xmlns:p14="http://schemas.microsoft.com/office/powerpoint/2010/main" val="1553846810"/>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3" Type="http://schemas.openxmlformats.org/officeDocument/2006/relationships/hyperlink" Target="https://research.uga.edu/hrpp/human-research-protection-program-hrpp-accreditation/" TargetMode="External"/><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3" Type="http://schemas.openxmlformats.org/officeDocument/2006/relationships/hyperlink" Target="https://research.uga.edu/hrpp/human-research-protection-program-hrpp-accreditation/" TargetMode="External"/><Relationship Id="rId2" Type="http://schemas.openxmlformats.org/officeDocument/2006/relationships/slide" Target="../slides/slide11.xml"/><Relationship Id="rId1" Type="http://schemas.openxmlformats.org/officeDocument/2006/relationships/notesMaster" Target="../notesMasters/notesMaster1.xml"/><Relationship Id="rId6" Type="http://schemas.openxmlformats.org/officeDocument/2006/relationships/hyperlink" Target="http://www.aahrpp.org/" TargetMode="External"/><Relationship Id="rId5" Type="http://schemas.openxmlformats.org/officeDocument/2006/relationships/hyperlink" Target="https://research.uga.edu/hso/policies-and-procedures/" TargetMode="External"/><Relationship Id="rId4" Type="http://schemas.openxmlformats.org/officeDocument/2006/relationships/hyperlink" Target="https://research.uga.edu/hrpp/" TargetMode="Externa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www.aahrpp.org/learn/considering-accreditation/value-of-accreditation" TargetMode="External"/><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Welcome to the University of Georgia’s presentation for accreditation of the human research</a:t>
            </a:r>
            <a:r>
              <a:rPr lang="en-US" baseline="0" dirty="0" smtClean="0"/>
              <a:t> protection program (</a:t>
            </a:r>
            <a:r>
              <a:rPr lang="en-US" baseline="0" dirty="0" err="1" smtClean="0"/>
              <a:t>HRPP</a:t>
            </a:r>
            <a:r>
              <a:rPr lang="en-US" baseline="0" dirty="0" smtClean="0"/>
              <a:t>).  This presentation is designed to give you an overview of AAHRPP, the accreditation process</a:t>
            </a:r>
            <a:r>
              <a:rPr lang="en-US" strike="noStrike" baseline="0" dirty="0" smtClean="0"/>
              <a:t>, </a:t>
            </a:r>
            <a:r>
              <a:rPr lang="en-US" strike="noStrike" dirty="0" smtClean="0">
                <a:solidFill>
                  <a:srgbClr val="BA0C2F"/>
                </a:solidFill>
              </a:rPr>
              <a:t>and your role in the accreditation process.  [Note: If you have not viewed the HRPP presentation (</a:t>
            </a:r>
            <a:r>
              <a:rPr kumimoji="0" lang="en-US" sz="1200" b="0" i="0" u="none" strike="noStrike" kern="1200" cap="none" spc="0" normalizeH="0" baseline="0" noProof="0" dirty="0" smtClean="0">
                <a:ln>
                  <a:noFill/>
                </a:ln>
                <a:solidFill>
                  <a:srgbClr val="BA0C2F"/>
                </a:solidFill>
                <a:effectLst/>
                <a:uLnTx/>
                <a:uFillTx/>
                <a:latin typeface="+mn-lt"/>
                <a:ea typeface="+mn-ea"/>
                <a:cs typeface="+mn-cs"/>
              </a:rPr>
              <a:t>available at https://research.uga.edu/docs/units/hso/Presentation-HRPP-no.1.pptx)</a:t>
            </a:r>
            <a:r>
              <a:rPr lang="en-US" strike="noStrike" baseline="0" dirty="0" smtClean="0">
                <a:solidFill>
                  <a:srgbClr val="BA0C2F"/>
                </a:solidFill>
              </a:rPr>
              <a:t>, we recommended that </a:t>
            </a:r>
            <a:r>
              <a:rPr lang="en-US" strike="noStrike" baseline="0" smtClean="0">
                <a:solidFill>
                  <a:srgbClr val="BA0C2F"/>
                </a:solidFill>
              </a:rPr>
              <a:t>you </a:t>
            </a:r>
            <a:r>
              <a:rPr lang="en-US" strike="noStrike" baseline="0" smtClean="0">
                <a:solidFill>
                  <a:srgbClr val="BA0C2F"/>
                </a:solidFill>
              </a:rPr>
              <a:t>view </a:t>
            </a:r>
            <a:r>
              <a:rPr lang="en-US" strike="noStrike" baseline="0" dirty="0" smtClean="0">
                <a:solidFill>
                  <a:srgbClr val="BA0C2F"/>
                </a:solidFill>
              </a:rPr>
              <a:t>it first and then come back to this presentation. Thank you.]</a:t>
            </a:r>
            <a:endParaRPr lang="en-US" strike="noStrike" dirty="0">
              <a:solidFill>
                <a:srgbClr val="BA0C2F"/>
              </a:solidFill>
            </a:endParaRPr>
          </a:p>
        </p:txBody>
      </p:sp>
      <p:sp>
        <p:nvSpPr>
          <p:cNvPr id="4" name="Slide Number Placeholder 3"/>
          <p:cNvSpPr>
            <a:spLocks noGrp="1"/>
          </p:cNvSpPr>
          <p:nvPr>
            <p:ph type="sldNum" sz="quarter" idx="10"/>
          </p:nvPr>
        </p:nvSpPr>
        <p:spPr/>
        <p:txBody>
          <a:bodyPr/>
          <a:lstStyle/>
          <a:p>
            <a:fld id="{DF8F6D70-BE0A-5C48-AED4-8D4905B11A7A}" type="slidenum">
              <a:rPr lang="en-US" smtClean="0"/>
              <a:t>1</a:t>
            </a:fld>
            <a:endParaRPr lang="en-US"/>
          </a:p>
        </p:txBody>
      </p:sp>
    </p:spTree>
    <p:extLst>
      <p:ext uri="{BB962C8B-B14F-4D97-AF65-F5344CB8AC3E}">
        <p14:creationId xmlns:p14="http://schemas.microsoft.com/office/powerpoint/2010/main" val="250616538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7000"/>
              </a:lnSpc>
              <a:spcBef>
                <a:spcPts val="0"/>
              </a:spcBef>
              <a:spcAft>
                <a:spcPts val="800"/>
              </a:spcAft>
              <a:buClrTx/>
              <a:buSzTx/>
              <a:buFontTx/>
              <a:buNone/>
              <a:tabLst/>
              <a:defRPr/>
            </a:pPr>
            <a:r>
              <a:rPr kumimoji="0" lang="en-US" sz="1200" b="0" i="0" u="none" strike="noStrike" kern="1200" cap="none" spc="0" normalizeH="0" baseline="0" noProof="0" dirty="0" smtClean="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Be prepared to describe the education and training you have received such as the CITI training, the information on the </a:t>
            </a:r>
            <a:r>
              <a:rPr kumimoji="0" lang="en-US" sz="1200" b="0" i="0" u="none" strike="noStrike" kern="1200" cap="none" spc="0" normalizeH="0" baseline="0" noProof="0" dirty="0" err="1" smtClean="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HRPP</a:t>
            </a:r>
            <a:r>
              <a:rPr kumimoji="0" lang="en-US" sz="1200" b="0" i="0" u="none" strike="noStrike" kern="1200" cap="none" spc="0" normalizeH="0" baseline="0" noProof="0" dirty="0" smtClean="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 website, and the Click IRB portal, as well as seminars, workshops, other courses and consultations with the IRB office (in person, by phone or email).  </a:t>
            </a:r>
          </a:p>
          <a:p>
            <a:pPr marL="0" marR="0" lvl="0" indent="0" algn="l" defTabSz="457200" rtl="0" eaLnBrk="1" fontAlgn="auto" latinLnBrk="0" hangingPunct="1">
              <a:lnSpc>
                <a:spcPct val="107000"/>
              </a:lnSpc>
              <a:spcBef>
                <a:spcPts val="0"/>
              </a:spcBef>
              <a:spcAft>
                <a:spcPts val="800"/>
              </a:spcAft>
              <a:buClrTx/>
              <a:buSzTx/>
              <a:buFontTx/>
              <a:buNone/>
              <a:tabLst/>
              <a:defRPr/>
            </a:pPr>
            <a:endParaRPr kumimoji="0" lang="en-US" sz="1200" b="0" i="0" u="none" strike="noStrike" kern="1200" cap="none" spc="0" normalizeH="0" baseline="0" noProof="0" dirty="0" smtClean="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457200" rtl="0" eaLnBrk="1" fontAlgn="auto" latinLnBrk="0" hangingPunct="1">
              <a:lnSpc>
                <a:spcPct val="107000"/>
              </a:lnSpc>
              <a:spcBef>
                <a:spcPts val="0"/>
              </a:spcBef>
              <a:spcAft>
                <a:spcPts val="800"/>
              </a:spcAft>
              <a:buClrTx/>
              <a:buSzTx/>
              <a:buFontTx/>
              <a:buNone/>
              <a:tabLst/>
              <a:defRPr/>
            </a:pPr>
            <a:r>
              <a:rPr kumimoji="0" lang="en-US" sz="1200" b="0" i="0" u="none" strike="noStrike" kern="1200" cap="none" spc="0" normalizeH="0" baseline="0" noProof="0" dirty="0" smtClean="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Take a moment to review the policies and procedures in the </a:t>
            </a:r>
            <a:r>
              <a:rPr kumimoji="0" lang="en-US" sz="1200" b="0" i="0" u="none" strike="noStrike" kern="1200" cap="none" spc="0" normalizeH="0" baseline="0" noProof="0" dirty="0" err="1" smtClean="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HRPP</a:t>
            </a:r>
            <a:r>
              <a:rPr kumimoji="0" lang="en-US" sz="1200" b="0" i="0" u="none" strike="noStrike" kern="1200" cap="none" spc="0" normalizeH="0" baseline="0" noProof="0" dirty="0" smtClean="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 website and the </a:t>
            </a:r>
            <a:r>
              <a:rPr kumimoji="0" lang="en-US" sz="1200" b="0" i="0" u="none" strike="noStrike" kern="1200" cap="none" spc="0" normalizeH="0" baseline="0" noProof="0" dirty="0" err="1" smtClean="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HRPP</a:t>
            </a:r>
            <a:r>
              <a:rPr kumimoji="0" lang="en-US" sz="1200" b="0" i="0" u="none" strike="noStrike" kern="1200" cap="none" spc="0" normalizeH="0" baseline="0" noProof="0" dirty="0" smtClean="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 Plan, the Investigator’s Manual, the CITI training modules, and the new UGA </a:t>
            </a:r>
            <a:r>
              <a:rPr kumimoji="0" lang="en-US" sz="1200" b="0" i="0" u="none" strike="noStrike" kern="1200" cap="none" spc="0" normalizeH="0" baseline="0" noProof="0" dirty="0" err="1" smtClean="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HRPP</a:t>
            </a:r>
            <a:r>
              <a:rPr kumimoji="0" lang="en-US" sz="1200" b="0" i="0" u="none" strike="noStrike" kern="1200" cap="none" spc="0" normalizeH="0" baseline="0" noProof="0" dirty="0" smtClean="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 accreditation website (</a:t>
            </a:r>
            <a:r>
              <a:rPr kumimoji="0" lang="en-US" sz="2000" b="0" i="0" u="none" strike="noStrike" kern="1200" cap="none" spc="0" normalizeH="0" baseline="0" noProof="0" dirty="0" smtClean="0">
                <a:ln>
                  <a:noFill/>
                </a:ln>
                <a:solidFill>
                  <a:prstClr val="black"/>
                </a:solidFill>
                <a:effectLst/>
                <a:uLnTx/>
                <a:uFillTx/>
                <a:latin typeface="+mn-lt"/>
                <a:ea typeface="+mn-ea"/>
                <a:cs typeface="+mn-cs"/>
                <a:hlinkClick r:id="rId3"/>
              </a:rPr>
              <a:t>https://research.uga.edu/hrpp/human-research-protection-program-hrpp-accreditation/</a:t>
            </a:r>
            <a:r>
              <a:rPr kumimoji="0" lang="en-US" sz="2000" b="0" i="0" u="none" strike="noStrike" kern="1200" cap="none" spc="0" normalizeH="0" baseline="0" noProof="0" dirty="0" smtClean="0">
                <a:ln>
                  <a:noFill/>
                </a:ln>
                <a:solidFill>
                  <a:prstClr val="black"/>
                </a:solidFill>
                <a:effectLst/>
                <a:uLnTx/>
                <a:uFillTx/>
                <a:latin typeface="+mn-lt"/>
                <a:ea typeface="+mn-ea"/>
                <a:cs typeface="+mn-cs"/>
              </a:rPr>
              <a:t>).</a:t>
            </a:r>
          </a:p>
          <a:p>
            <a:endParaRPr lang="en-US" dirty="0"/>
          </a:p>
        </p:txBody>
      </p:sp>
      <p:sp>
        <p:nvSpPr>
          <p:cNvPr id="4" name="Slide Number Placeholder 3"/>
          <p:cNvSpPr>
            <a:spLocks noGrp="1"/>
          </p:cNvSpPr>
          <p:nvPr>
            <p:ph type="sldNum" sz="quarter" idx="10"/>
          </p:nvPr>
        </p:nvSpPr>
        <p:spPr/>
        <p:txBody>
          <a:bodyPr/>
          <a:lstStyle/>
          <a:p>
            <a:fld id="{DF8F6D70-BE0A-5C48-AED4-8D4905B11A7A}" type="slidenum">
              <a:rPr lang="en-US" smtClean="0"/>
              <a:t>10</a:t>
            </a:fld>
            <a:endParaRPr lang="en-US"/>
          </a:p>
        </p:txBody>
      </p:sp>
    </p:spTree>
    <p:extLst>
      <p:ext uri="{BB962C8B-B14F-4D97-AF65-F5344CB8AC3E}">
        <p14:creationId xmlns:p14="http://schemas.microsoft.com/office/powerpoint/2010/main" val="288340693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You can prepare by visiting the following sites for additional information and resources:</a:t>
            </a:r>
          </a:p>
          <a:p>
            <a:pPr marL="228600" marR="0" lvl="0" indent="-228600" algn="l" defTabSz="457200" rtl="0" eaLnBrk="1" fontAlgn="auto" latinLnBrk="0" hangingPunct="1">
              <a:lnSpc>
                <a:spcPct val="100000"/>
              </a:lnSpc>
              <a:spcBef>
                <a:spcPts val="0"/>
              </a:spcBef>
              <a:spcAft>
                <a:spcPts val="0"/>
              </a:spcAft>
              <a:buClrTx/>
              <a:buSzTx/>
              <a:buFontTx/>
              <a:buAutoNum type="arabicPeriod"/>
              <a:tabLst/>
              <a:defRPr/>
            </a:pPr>
            <a:r>
              <a:rPr lang="en-US" baseline="0" dirty="0" err="1" smtClean="0"/>
              <a:t>UGA’s</a:t>
            </a:r>
            <a:r>
              <a:rPr lang="en-US" baseline="0" dirty="0" smtClean="0"/>
              <a:t> </a:t>
            </a:r>
            <a:r>
              <a:rPr lang="en-US" baseline="0" dirty="0" err="1" smtClean="0"/>
              <a:t>HRPP</a:t>
            </a:r>
            <a:r>
              <a:rPr lang="en-US" baseline="0" dirty="0" smtClean="0"/>
              <a:t> Accreditation - </a:t>
            </a:r>
            <a:r>
              <a:rPr lang="en-US" sz="1200" dirty="0" smtClean="0">
                <a:solidFill>
                  <a:prstClr val="black"/>
                </a:solidFill>
                <a:hlinkClick r:id="rId3"/>
              </a:rPr>
              <a:t>https://research.uga.edu/hrpp/human-research-protection-program-hrpp-accreditation/</a:t>
            </a:r>
            <a:r>
              <a:rPr lang="en-US" sz="1200" dirty="0" smtClean="0">
                <a:solidFill>
                  <a:prstClr val="black"/>
                </a:solidFill>
              </a:rPr>
              <a:t>.</a:t>
            </a:r>
            <a:r>
              <a:rPr lang="en-US" sz="1200" baseline="0" dirty="0" smtClean="0">
                <a:solidFill>
                  <a:prstClr val="black"/>
                </a:solidFill>
              </a:rPr>
              <a:t>  New information will be added as it becomes available.</a:t>
            </a:r>
          </a:p>
          <a:p>
            <a:pPr marL="228600" marR="0" lvl="0" indent="-228600" algn="l" defTabSz="457200" rtl="0" eaLnBrk="1" fontAlgn="auto" latinLnBrk="0" hangingPunct="1">
              <a:lnSpc>
                <a:spcPct val="100000"/>
              </a:lnSpc>
              <a:spcBef>
                <a:spcPts val="0"/>
              </a:spcBef>
              <a:spcAft>
                <a:spcPts val="0"/>
              </a:spcAft>
              <a:buClrTx/>
              <a:buSzTx/>
              <a:buFontTx/>
              <a:buAutoNum type="arabicPeriod"/>
              <a:tabLst/>
              <a:defRPr/>
            </a:pPr>
            <a:r>
              <a:rPr lang="en-US" baseline="0" dirty="0" err="1" smtClean="0"/>
              <a:t>UGA’s</a:t>
            </a:r>
            <a:r>
              <a:rPr lang="en-US" baseline="0" dirty="0" smtClean="0"/>
              <a:t> </a:t>
            </a:r>
            <a:r>
              <a:rPr lang="en-US" baseline="0" dirty="0" err="1" smtClean="0"/>
              <a:t>HRPP</a:t>
            </a:r>
            <a:r>
              <a:rPr lang="en-US" baseline="0" dirty="0" smtClean="0"/>
              <a:t> - </a:t>
            </a:r>
            <a:r>
              <a:rPr kumimoji="0" lang="en-US" sz="2500" b="0" i="0" u="none" strike="noStrike" kern="1200" cap="none" spc="0" normalizeH="0" baseline="0" noProof="0" dirty="0" smtClean="0">
                <a:ln>
                  <a:noFill/>
                </a:ln>
                <a:solidFill>
                  <a:prstClr val="black"/>
                </a:solidFill>
                <a:effectLst/>
                <a:uLnTx/>
                <a:uFillTx/>
                <a:latin typeface="+mn-lt"/>
                <a:ea typeface="+mn-ea"/>
                <a:cs typeface="+mn-cs"/>
                <a:hlinkClick r:id="rId4"/>
              </a:rPr>
              <a:t>https://research.uga.edu/hrpp/</a:t>
            </a:r>
            <a:endParaRPr kumimoji="0" lang="en-US" sz="1200" b="0" i="0" u="none" strike="noStrike" kern="1200" cap="none" spc="0" normalizeH="0" baseline="0" noProof="0" dirty="0" smtClean="0">
              <a:ln>
                <a:noFill/>
              </a:ln>
              <a:solidFill>
                <a:schemeClr val="tx1"/>
              </a:solidFill>
              <a:effectLst/>
              <a:uLnTx/>
              <a:uFillTx/>
              <a:latin typeface="+mn-lt"/>
              <a:ea typeface="+mn-ea"/>
              <a:cs typeface="+mn-cs"/>
            </a:endParaRPr>
          </a:p>
          <a:p>
            <a:pPr marL="228600" marR="0" lvl="0" indent="-228600" algn="l" defTabSz="457200" rtl="0" eaLnBrk="1" fontAlgn="auto" latinLnBrk="0" hangingPunct="1">
              <a:lnSpc>
                <a:spcPct val="100000"/>
              </a:lnSpc>
              <a:spcBef>
                <a:spcPts val="0"/>
              </a:spcBef>
              <a:spcAft>
                <a:spcPts val="0"/>
              </a:spcAft>
              <a:buClrTx/>
              <a:buSzTx/>
              <a:buFontTx/>
              <a:buAutoNum type="arabicPeriod"/>
              <a:tabLst/>
              <a:defRPr/>
            </a:pPr>
            <a:r>
              <a:rPr lang="en-US" baseline="0" dirty="0" smtClean="0"/>
              <a:t>Policies and Procedures - </a:t>
            </a:r>
            <a:r>
              <a:rPr kumimoji="0" lang="en-US" sz="2500" b="0" i="0" u="none" strike="noStrike" kern="1200" cap="none" spc="0" normalizeH="0" baseline="0" noProof="0" dirty="0" smtClean="0">
                <a:ln>
                  <a:noFill/>
                </a:ln>
                <a:solidFill>
                  <a:prstClr val="black"/>
                </a:solidFill>
                <a:effectLst/>
                <a:uLnTx/>
                <a:uFillTx/>
                <a:latin typeface="+mn-lt"/>
                <a:ea typeface="+mn-ea"/>
                <a:cs typeface="+mn-cs"/>
                <a:hlinkClick r:id="rId5"/>
              </a:rPr>
              <a:t>https://research.uga.edu/hso/policies-and-procedures/</a:t>
            </a:r>
            <a:r>
              <a:rPr kumimoji="0" lang="en-US" sz="2500" b="0" i="0" u="none" strike="noStrike" kern="1200" cap="none" spc="0" normalizeH="0" baseline="0" noProof="0" dirty="0" smtClean="0">
                <a:ln>
                  <a:noFill/>
                </a:ln>
                <a:solidFill>
                  <a:prstClr val="black"/>
                </a:solidFill>
                <a:effectLst/>
                <a:uLnTx/>
                <a:uFillTx/>
                <a:latin typeface="+mn-lt"/>
                <a:ea typeface="+mn-ea"/>
                <a:cs typeface="+mn-cs"/>
              </a:rPr>
              <a:t> </a:t>
            </a:r>
            <a:endParaRPr kumimoji="0" lang="en-US" sz="2600" b="0" i="0" u="none" strike="noStrike" kern="1200" cap="none" spc="0" normalizeH="0" baseline="0" noProof="0" dirty="0" smtClean="0">
              <a:ln>
                <a:noFill/>
              </a:ln>
              <a:solidFill>
                <a:prstClr val="black"/>
              </a:solidFill>
              <a:effectLst/>
              <a:uLnTx/>
              <a:uFillTx/>
              <a:latin typeface="+mn-lt"/>
              <a:ea typeface="+mn-ea"/>
              <a:cs typeface="+mn-cs"/>
            </a:endParaRPr>
          </a:p>
          <a:p>
            <a:pPr marL="228600" marR="0" lvl="0" indent="-228600" algn="l" defTabSz="457200" rtl="0" eaLnBrk="1" fontAlgn="auto" latinLnBrk="0" hangingPunct="1">
              <a:lnSpc>
                <a:spcPct val="100000"/>
              </a:lnSpc>
              <a:spcBef>
                <a:spcPts val="0"/>
              </a:spcBef>
              <a:spcAft>
                <a:spcPts val="0"/>
              </a:spcAft>
              <a:buClrTx/>
              <a:buSzTx/>
              <a:buFontTx/>
              <a:buAutoNum type="arabicPeriod"/>
              <a:tabLst/>
              <a:defRPr/>
            </a:pPr>
            <a:r>
              <a:rPr lang="en-US" baseline="0" dirty="0" err="1" smtClean="0"/>
              <a:t>AAHRPP</a:t>
            </a:r>
            <a:r>
              <a:rPr lang="en-US" baseline="0" dirty="0" smtClean="0"/>
              <a:t> - </a:t>
            </a:r>
            <a:r>
              <a:rPr kumimoji="0" lang="en-US" sz="2500" b="0" i="0" u="none" strike="noStrike" kern="1200" cap="none" spc="0" normalizeH="0" baseline="0" noProof="0" dirty="0" smtClean="0">
                <a:ln>
                  <a:noFill/>
                </a:ln>
                <a:solidFill>
                  <a:prstClr val="black"/>
                </a:solidFill>
                <a:effectLst/>
                <a:uLnTx/>
                <a:uFillTx/>
                <a:latin typeface="+mn-lt"/>
                <a:ea typeface="+mn-ea"/>
                <a:cs typeface="+mn-cs"/>
                <a:hlinkClick r:id="rId6"/>
              </a:rPr>
              <a:t>www.aahrpp.org</a:t>
            </a:r>
            <a:r>
              <a:rPr kumimoji="0" lang="en-US" sz="2500" b="0" i="0" u="none" strike="noStrike" kern="1200" cap="none" spc="0" normalizeH="0" baseline="0" noProof="0" dirty="0" smtClean="0">
                <a:ln>
                  <a:noFill/>
                </a:ln>
                <a:solidFill>
                  <a:prstClr val="black"/>
                </a:solidFill>
                <a:effectLst/>
                <a:uLnTx/>
                <a:uFillTx/>
                <a:latin typeface="+mn-lt"/>
                <a:ea typeface="+mn-ea"/>
                <a:cs typeface="+mn-cs"/>
              </a:rPr>
              <a:t>  </a:t>
            </a:r>
          </a:p>
          <a:p>
            <a:pPr marL="0" marR="0" lvl="0" indent="0" algn="l" defTabSz="457200" rtl="0" eaLnBrk="1" fontAlgn="auto" latinLnBrk="0" hangingPunct="1">
              <a:lnSpc>
                <a:spcPct val="100000"/>
              </a:lnSpc>
              <a:spcBef>
                <a:spcPts val="0"/>
              </a:spcBef>
              <a:spcAft>
                <a:spcPts val="0"/>
              </a:spcAft>
              <a:buClrTx/>
              <a:buSzTx/>
              <a:buFontTx/>
              <a:buNone/>
              <a:tabLst/>
              <a:defRPr/>
            </a:pPr>
            <a:endParaRPr lang="en-US" baseline="0" dirty="0" smtClean="0"/>
          </a:p>
          <a:p>
            <a:pPr marL="0" marR="0" lvl="0" indent="0" algn="l" defTabSz="457200" rtl="0" eaLnBrk="1" fontAlgn="auto" latinLnBrk="0" hangingPunct="1">
              <a:lnSpc>
                <a:spcPct val="100000"/>
              </a:lnSpc>
              <a:spcBef>
                <a:spcPts val="0"/>
              </a:spcBef>
              <a:spcAft>
                <a:spcPts val="0"/>
              </a:spcAft>
              <a:buClrTx/>
              <a:buSzTx/>
              <a:buFontTx/>
              <a:buNone/>
              <a:tabLst/>
              <a:defRPr/>
            </a:pPr>
            <a:r>
              <a:rPr lang="en-US" baseline="0" dirty="0" smtClean="0"/>
              <a:t>Feel free to contact Dr. Benilda Pooser at 706.542.9720 or bpooser@uga.edu for questions and assistance.</a:t>
            </a:r>
          </a:p>
          <a:p>
            <a:pPr marL="0" marR="0" lvl="0" indent="0" algn="l" defTabSz="457200" rtl="0" eaLnBrk="1" fontAlgn="auto" latinLnBrk="0" hangingPunct="1">
              <a:lnSpc>
                <a:spcPct val="100000"/>
              </a:lnSpc>
              <a:spcBef>
                <a:spcPts val="0"/>
              </a:spcBef>
              <a:spcAft>
                <a:spcPts val="0"/>
              </a:spcAft>
              <a:buClrTx/>
              <a:buSzTx/>
              <a:buFontTx/>
              <a:buNone/>
              <a:tabLst/>
              <a:defRPr/>
            </a:pPr>
            <a:endParaRPr lang="en-US" baseline="0" dirty="0" smtClean="0"/>
          </a:p>
        </p:txBody>
      </p:sp>
      <p:sp>
        <p:nvSpPr>
          <p:cNvPr id="4" name="Slide Number Placeholder 3"/>
          <p:cNvSpPr>
            <a:spLocks noGrp="1"/>
          </p:cNvSpPr>
          <p:nvPr>
            <p:ph type="sldNum" sz="quarter" idx="10"/>
          </p:nvPr>
        </p:nvSpPr>
        <p:spPr/>
        <p:txBody>
          <a:bodyPr/>
          <a:lstStyle/>
          <a:p>
            <a:fld id="{DF8F6D70-BE0A-5C48-AED4-8D4905B11A7A}" type="slidenum">
              <a:rPr lang="en-US" smtClean="0"/>
              <a:t>11</a:t>
            </a:fld>
            <a:endParaRPr lang="en-US"/>
          </a:p>
        </p:txBody>
      </p:sp>
    </p:spTree>
    <p:extLst>
      <p:ext uri="{BB962C8B-B14F-4D97-AF65-F5344CB8AC3E}">
        <p14:creationId xmlns:p14="http://schemas.microsoft.com/office/powerpoint/2010/main" val="332300596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Thank you for viewing this presentation.  And</a:t>
            </a:r>
            <a:r>
              <a:rPr lang="en-US" baseline="0" dirty="0" smtClean="0"/>
              <a:t> remember, we are here to help!</a:t>
            </a:r>
          </a:p>
          <a:p>
            <a:endParaRPr kumimoji="0" lang="en-US" sz="3400" b="0" i="0" u="none" strike="noStrike" kern="1200" cap="none" spc="0" normalizeH="0" baseline="0" noProof="0" dirty="0" smtClean="0">
              <a:ln>
                <a:noFill/>
              </a:ln>
              <a:solidFill>
                <a:prstClr val="black"/>
              </a:solidFill>
              <a:effectLst/>
              <a:uLnTx/>
              <a:uFillTx/>
              <a:latin typeface="+mn-lt"/>
              <a:ea typeface="+mn-ea"/>
              <a:cs typeface="+mn-cs"/>
            </a:endParaRPr>
          </a:p>
          <a:p>
            <a:endParaRPr lang="en-US" baseline="0" dirty="0" smtClean="0"/>
          </a:p>
          <a:p>
            <a:endParaRPr lang="en-US" dirty="0" smtClean="0"/>
          </a:p>
        </p:txBody>
      </p:sp>
      <p:sp>
        <p:nvSpPr>
          <p:cNvPr id="4" name="Slide Number Placeholder 3"/>
          <p:cNvSpPr>
            <a:spLocks noGrp="1"/>
          </p:cNvSpPr>
          <p:nvPr>
            <p:ph type="sldNum" sz="quarter" idx="10"/>
          </p:nvPr>
        </p:nvSpPr>
        <p:spPr/>
        <p:txBody>
          <a:bodyPr/>
          <a:lstStyle/>
          <a:p>
            <a:fld id="{DF8F6D70-BE0A-5C48-AED4-8D4905B11A7A}" type="slidenum">
              <a:rPr lang="en-US" smtClean="0"/>
              <a:t>12</a:t>
            </a:fld>
            <a:endParaRPr lang="en-US"/>
          </a:p>
        </p:txBody>
      </p:sp>
    </p:spTree>
    <p:extLst>
      <p:ext uri="{BB962C8B-B14F-4D97-AF65-F5344CB8AC3E}">
        <p14:creationId xmlns:p14="http://schemas.microsoft.com/office/powerpoint/2010/main" val="76501051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smtClean="0">
                <a:ln>
                  <a:noFill/>
                </a:ln>
                <a:solidFill>
                  <a:prstClr val="black"/>
                </a:solidFill>
                <a:effectLst/>
                <a:uLnTx/>
                <a:uFillTx/>
                <a:latin typeface="+mn-lt"/>
                <a:ea typeface="+mn-ea"/>
                <a:cs typeface="+mn-cs"/>
              </a:rPr>
              <a:t>AAHRPP (pronounced “a-harp”) or the Association for the Accreditation of Human Research Protection Programs is an independent, nonprofit organization that reviews and accredits human research protections programs (HRPPs) in the United States and the world. </a:t>
            </a:r>
          </a:p>
          <a:p>
            <a:pPr marL="0" marR="0">
              <a:lnSpc>
                <a:spcPct val="107000"/>
              </a:lnSpc>
              <a:spcBef>
                <a:spcPts val="0"/>
              </a:spcBef>
              <a:spcAft>
                <a:spcPts val="800"/>
              </a:spcAft>
            </a:pPr>
            <a:endParaRPr kumimoji="0" lang="en-US" sz="1200" b="0" i="0" u="none" strike="noStrike" kern="1200" cap="none" spc="0" normalizeH="0" baseline="0" noProof="0" dirty="0" smtClean="0">
              <a:ln>
                <a:noFill/>
              </a:ln>
              <a:solidFill>
                <a:prstClr val="black"/>
              </a:solidFill>
              <a:effectLst/>
              <a:uLnTx/>
              <a:uFillTx/>
              <a:latin typeface="Calibri" panose="020F0502020204030204" pitchFamily="34" charset="0"/>
              <a:ea typeface="+mn-ea"/>
              <a:cs typeface="Times New Roman" panose="02020603050405020304" pitchFamily="18" charset="0"/>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smtClean="0">
                <a:ln>
                  <a:noFill/>
                </a:ln>
                <a:solidFill>
                  <a:prstClr val="black"/>
                </a:solidFill>
                <a:effectLst/>
                <a:uLnTx/>
                <a:uFillTx/>
                <a:latin typeface="+mn-lt"/>
                <a:ea typeface="+mn-ea"/>
                <a:cs typeface="+mn-cs"/>
              </a:rPr>
              <a:t>AAHRPP accredits public and private organizations engaged in human research, including academic institutions like UGA, hospitals, government agencies, private corporations, and independent Institutional Review Boards (or IRBs).</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smtClean="0">
              <a:ln>
                <a:noFill/>
              </a:ln>
              <a:solidFill>
                <a:prstClr val="black"/>
              </a:solidFill>
              <a:effectLst/>
              <a:uLnTx/>
              <a:uFillTx/>
              <a:latin typeface="+mn-lt"/>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smtClean="0">
                <a:ln>
                  <a:noFill/>
                </a:ln>
                <a:solidFill>
                  <a:prstClr val="black"/>
                </a:solidFill>
                <a:effectLst/>
                <a:uLnTx/>
                <a:uFillTx/>
                <a:latin typeface="+mn-lt"/>
                <a:ea typeface="+mn-ea"/>
                <a:cs typeface="+mn-cs"/>
              </a:rPr>
              <a:t>To-date, AAHRPP has accredited 251 organizations across the United States and in several foreign countries. </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smtClean="0">
                <a:ln>
                  <a:noFill/>
                </a:ln>
                <a:solidFill>
                  <a:prstClr val="black"/>
                </a:solidFill>
                <a:effectLst/>
                <a:uLnTx/>
                <a:uFillTx/>
                <a:latin typeface="+mn-lt"/>
                <a:ea typeface="+mn-ea"/>
                <a:cs typeface="+mn-cs"/>
              </a:rPr>
              <a:t> </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smtClean="0">
                <a:ln>
                  <a:noFill/>
                </a:ln>
                <a:solidFill>
                  <a:prstClr val="black"/>
                </a:solidFill>
                <a:effectLst/>
                <a:uLnTx/>
                <a:uFillTx/>
                <a:latin typeface="+mn-lt"/>
                <a:ea typeface="+mn-ea"/>
                <a:cs typeface="+mn-cs"/>
              </a:rPr>
              <a:t>The University of Georgia is currently seeking AAHRPP accreditation of its Human Research Protection Program (</a:t>
            </a:r>
            <a:r>
              <a:rPr kumimoji="0" lang="en-US" sz="1200" b="0" i="0" u="none" strike="noStrike" kern="1200" cap="none" spc="0" normalizeH="0" baseline="0" noProof="0" dirty="0" err="1" smtClean="0">
                <a:ln>
                  <a:noFill/>
                </a:ln>
                <a:solidFill>
                  <a:prstClr val="black"/>
                </a:solidFill>
                <a:effectLst/>
                <a:uLnTx/>
                <a:uFillTx/>
                <a:latin typeface="+mn-lt"/>
                <a:ea typeface="+mn-ea"/>
                <a:cs typeface="+mn-cs"/>
              </a:rPr>
              <a:t>HRPP</a:t>
            </a:r>
            <a:r>
              <a:rPr kumimoji="0" lang="en-US" sz="1200" b="0" i="0" u="none" strike="noStrike" kern="1200" cap="none" spc="0" normalizeH="0" baseline="0" noProof="0" dirty="0" smtClean="0">
                <a:ln>
                  <a:noFill/>
                </a:ln>
                <a:solidFill>
                  <a:prstClr val="black"/>
                </a:solidFill>
                <a:effectLst/>
                <a:uLnTx/>
                <a:uFillTx/>
                <a:latin typeface="+mn-lt"/>
                <a:ea typeface="+mn-ea"/>
                <a:cs typeface="+mn-cs"/>
              </a:rPr>
              <a:t>) for the first time.   </a:t>
            </a:r>
          </a:p>
          <a:p>
            <a:pPr marL="0" marR="0">
              <a:lnSpc>
                <a:spcPct val="107000"/>
              </a:lnSpc>
              <a:spcBef>
                <a:spcPts val="0"/>
              </a:spcBef>
              <a:spcAft>
                <a:spcPts val="800"/>
              </a:spcAft>
            </a:pPr>
            <a:endParaRPr kumimoji="0" lang="en-US" sz="1200" b="0" i="0" u="none" strike="noStrike" kern="1200" cap="none" spc="0" normalizeH="0" baseline="0" noProof="0" dirty="0" smtClean="0">
              <a:ln>
                <a:noFill/>
              </a:ln>
              <a:solidFill>
                <a:prstClr val="black"/>
              </a:solidFill>
              <a:effectLst/>
              <a:uLnTx/>
              <a:uFillTx/>
              <a:latin typeface="Calibri" panose="020F0502020204030204" pitchFamily="34" charset="0"/>
              <a:ea typeface="+mn-ea"/>
              <a:cs typeface="Times New Roman" panose="02020603050405020304" pitchFamily="18" charset="0"/>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smtClean="0">
              <a:ln>
                <a:noFill/>
              </a:ln>
              <a:solidFill>
                <a:prstClr val="black"/>
              </a:solidFill>
              <a:effectLst/>
              <a:uLnTx/>
              <a:uFillTx/>
              <a:latin typeface="+mn-lt"/>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smtClean="0">
              <a:ln>
                <a:noFill/>
              </a:ln>
              <a:solidFill>
                <a:prstClr val="black"/>
              </a:solidFill>
              <a:effectLst/>
              <a:uLnTx/>
              <a:uFillTx/>
              <a:latin typeface="+mn-lt"/>
              <a:ea typeface="+mn-ea"/>
              <a:cs typeface="+mn-cs"/>
            </a:endParaRPr>
          </a:p>
          <a:p>
            <a:pPr marL="0" marR="0" lvl="0" indent="0" algn="l" defTabSz="457200" rtl="0" eaLnBrk="1" fontAlgn="auto" latinLnBrk="0" hangingPunct="1">
              <a:lnSpc>
                <a:spcPct val="107000"/>
              </a:lnSpc>
              <a:spcBef>
                <a:spcPts val="0"/>
              </a:spcBef>
              <a:spcAft>
                <a:spcPts val="800"/>
              </a:spcAft>
              <a:buClr>
                <a:srgbClr val="BA0C2F"/>
              </a:buClr>
              <a:buSzTx/>
              <a:buFont typeface="Arial"/>
              <a:buNone/>
              <a:tabLst/>
              <a:defRPr/>
            </a:pPr>
            <a:endParaRPr lang="en-US" dirty="0" smtClean="0"/>
          </a:p>
        </p:txBody>
      </p:sp>
      <p:sp>
        <p:nvSpPr>
          <p:cNvPr id="4" name="Slide Number Placeholder 3"/>
          <p:cNvSpPr>
            <a:spLocks noGrp="1"/>
          </p:cNvSpPr>
          <p:nvPr>
            <p:ph type="sldNum" sz="quarter" idx="10"/>
          </p:nvPr>
        </p:nvSpPr>
        <p:spPr/>
        <p:txBody>
          <a:bodyPr/>
          <a:lstStyle/>
          <a:p>
            <a:fld id="{DF8F6D70-BE0A-5C48-AED4-8D4905B11A7A}" type="slidenum">
              <a:rPr lang="en-US" smtClean="0"/>
              <a:t>2</a:t>
            </a:fld>
            <a:endParaRPr lang="en-US"/>
          </a:p>
        </p:txBody>
      </p:sp>
    </p:spTree>
    <p:extLst>
      <p:ext uri="{BB962C8B-B14F-4D97-AF65-F5344CB8AC3E}">
        <p14:creationId xmlns:p14="http://schemas.microsoft.com/office/powerpoint/2010/main" val="396868843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smtClean="0">
                <a:ln>
                  <a:noFill/>
                </a:ln>
                <a:solidFill>
                  <a:prstClr val="black"/>
                </a:solidFill>
                <a:effectLst/>
                <a:uLnTx/>
                <a:uFillTx/>
                <a:latin typeface="+mn-lt"/>
                <a:ea typeface="+mn-ea"/>
                <a:cs typeface="+mn-cs"/>
              </a:rPr>
              <a:t>The primary purpose of AAHRPP accreditation is to strengthen protections for research participants.  Each accreditation advances that objective and helps build public trust and confidence in research.  </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smtClean="0">
              <a:ln>
                <a:noFill/>
              </a:ln>
              <a:solidFill>
                <a:prstClr val="black"/>
              </a:solidFill>
              <a:effectLst/>
              <a:uLnTx/>
              <a:uFillTx/>
              <a:latin typeface="+mn-lt"/>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lang="en-US" dirty="0" smtClean="0"/>
              <a:t>However,</a:t>
            </a:r>
            <a:r>
              <a:rPr lang="en-US" baseline="0" dirty="0" smtClean="0"/>
              <a:t> the</a:t>
            </a:r>
            <a:r>
              <a:rPr lang="en-US" dirty="0" smtClean="0"/>
              <a:t> value of accreditation</a:t>
            </a:r>
            <a:r>
              <a:rPr lang="en-US" baseline="0" dirty="0" smtClean="0"/>
              <a:t> extends </a:t>
            </a:r>
            <a:r>
              <a:rPr lang="en-US" dirty="0" smtClean="0"/>
              <a:t>beyond the research</a:t>
            </a:r>
            <a:r>
              <a:rPr lang="en-US" baseline="0" dirty="0" smtClean="0"/>
              <a:t> subjects -- it benefits the</a:t>
            </a:r>
            <a:r>
              <a:rPr lang="en-US" dirty="0" smtClean="0"/>
              <a:t> research enterprise as a whole. </a:t>
            </a:r>
            <a:r>
              <a:rPr lang="en-US" baseline="0" dirty="0" smtClean="0"/>
              <a:t> For example, r</a:t>
            </a:r>
            <a:r>
              <a:rPr lang="en-US" sz="1200" dirty="0" smtClean="0">
                <a:effectLst/>
                <a:latin typeface="Calibri" panose="020F0502020204030204" pitchFamily="34" charset="0"/>
                <a:ea typeface="Calibri" panose="020F0502020204030204" pitchFamily="34" charset="0"/>
                <a:cs typeface="Times New Roman" panose="02020603050405020304" pitchFamily="18" charset="0"/>
              </a:rPr>
              <a:t>esearch sponsors and other research partners increasingly consider AAHRPP accreditation before pursuing collaborations or providing funding for research. </a:t>
            </a:r>
            <a:endParaRPr kumimoji="0" lang="en-US" sz="1200" b="0" i="0" u="none" strike="noStrike" kern="1200" cap="none" spc="0" normalizeH="0" baseline="0" noProof="0" dirty="0" smtClean="0">
              <a:ln>
                <a:noFill/>
              </a:ln>
              <a:solidFill>
                <a:prstClr val="black"/>
              </a:solidFill>
              <a:effectLst/>
              <a:uLnTx/>
              <a:uFillTx/>
              <a:latin typeface="+mn-lt"/>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smtClean="0">
              <a:ln>
                <a:noFill/>
              </a:ln>
              <a:solidFill>
                <a:prstClr val="black"/>
              </a:solidFill>
              <a:effectLst/>
              <a:uLnTx/>
              <a:uFillTx/>
              <a:latin typeface="+mn-lt"/>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smtClean="0">
                <a:ln>
                  <a:noFill/>
                </a:ln>
                <a:solidFill>
                  <a:prstClr val="black"/>
                </a:solidFill>
                <a:effectLst/>
                <a:uLnTx/>
                <a:uFillTx/>
                <a:latin typeface="+mn-lt"/>
                <a:ea typeface="+mn-ea"/>
                <a:cs typeface="+mn-cs"/>
              </a:rPr>
              <a:t>To find out more about the value of accreditation, visit </a:t>
            </a:r>
            <a:r>
              <a:rPr lang="en-US" dirty="0" smtClean="0">
                <a:solidFill>
                  <a:prstClr val="black"/>
                </a:solidFill>
                <a:hlinkClick r:id="rId3"/>
              </a:rPr>
              <a:t>http://www.aahrpp.org/learn/considering-accreditation/value-of-accreditation</a:t>
            </a:r>
            <a:r>
              <a:rPr lang="en-US" dirty="0" smtClean="0">
                <a:solidFill>
                  <a:prstClr val="black"/>
                </a:solidFill>
              </a:rPr>
              <a:t>.</a:t>
            </a:r>
            <a:endParaRPr kumimoji="0" lang="en-US" sz="1200" b="0" i="0" u="none" strike="noStrike" kern="1200" cap="none" spc="0" normalizeH="0" baseline="0" noProof="0" dirty="0" smtClean="0">
              <a:ln>
                <a:noFill/>
              </a:ln>
              <a:solidFill>
                <a:prstClr val="black"/>
              </a:solidFill>
              <a:effectLst/>
              <a:uLnTx/>
              <a:uFillTx/>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DF8F6D70-BE0A-5C48-AED4-8D4905B11A7A}" type="slidenum">
              <a:rPr lang="en-US" smtClean="0"/>
              <a:t>3</a:t>
            </a:fld>
            <a:endParaRPr lang="en-US"/>
          </a:p>
        </p:txBody>
      </p:sp>
    </p:spTree>
    <p:extLst>
      <p:ext uri="{BB962C8B-B14F-4D97-AF65-F5344CB8AC3E}">
        <p14:creationId xmlns:p14="http://schemas.microsoft.com/office/powerpoint/2010/main" val="20246404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smtClean="0">
                <a:ln>
                  <a:noFill/>
                </a:ln>
                <a:solidFill>
                  <a:prstClr val="black"/>
                </a:solidFill>
                <a:effectLst/>
                <a:uLnTx/>
                <a:uFillTx/>
                <a:latin typeface="+mn-lt"/>
                <a:ea typeface="+mn-ea"/>
                <a:cs typeface="+mn-cs"/>
              </a:rPr>
              <a:t>Achieving accreditation is a process of rigorous internal review, evaluation, and improvement.  AAHRPP accreditation enhances the overall quality of research by consistently applying high ethical standards and practices.  When an organization earns accreditation, the global benchmark for human research protection is raised.</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smtClean="0">
              <a:ln>
                <a:noFill/>
              </a:ln>
              <a:solidFill>
                <a:prstClr val="black"/>
              </a:solidFill>
              <a:effectLst/>
              <a:uLnTx/>
              <a:uFillTx/>
              <a:latin typeface="+mn-lt"/>
              <a:ea typeface="+mn-ea"/>
              <a:cs typeface="+mn-cs"/>
            </a:endParaRPr>
          </a:p>
          <a:p>
            <a:pPr marL="0" marR="0">
              <a:lnSpc>
                <a:spcPct val="107000"/>
              </a:lnSpc>
              <a:spcBef>
                <a:spcPts val="0"/>
              </a:spcBef>
              <a:spcAft>
                <a:spcPts val="800"/>
              </a:spcAft>
            </a:pPr>
            <a:r>
              <a:rPr lang="en-US" sz="1200" dirty="0" smtClean="0">
                <a:effectLst/>
                <a:latin typeface="Calibri" panose="020F0502020204030204" pitchFamily="34" charset="0"/>
                <a:ea typeface="Calibri" panose="020F0502020204030204" pitchFamily="34" charset="0"/>
                <a:cs typeface="Times New Roman" panose="02020603050405020304" pitchFamily="18" charset="0"/>
              </a:rPr>
              <a:t>Accreditation</a:t>
            </a:r>
            <a:r>
              <a:rPr lang="en-US" sz="1200" baseline="0" dirty="0" smtClean="0">
                <a:effectLst/>
                <a:latin typeface="Calibri" panose="020F0502020204030204" pitchFamily="34" charset="0"/>
                <a:ea typeface="Calibri" panose="020F0502020204030204" pitchFamily="34" charset="0"/>
                <a:cs typeface="Times New Roman" panose="02020603050405020304" pitchFamily="18" charset="0"/>
              </a:rPr>
              <a:t>, however, </a:t>
            </a:r>
            <a:r>
              <a:rPr lang="en-US" sz="1200" dirty="0" smtClean="0">
                <a:effectLst/>
                <a:latin typeface="Calibri" panose="020F0502020204030204" pitchFamily="34" charset="0"/>
                <a:ea typeface="Calibri" panose="020F0502020204030204" pitchFamily="34" charset="0"/>
                <a:cs typeface="Times New Roman" panose="02020603050405020304" pitchFamily="18" charset="0"/>
              </a:rPr>
              <a:t>does not “audit” the IRB or question the decisions made by the IRB or the Institution.</a:t>
            </a:r>
            <a:r>
              <a:rPr lang="en-US" sz="1200" baseline="0" dirty="0" smtClean="0">
                <a:effectLst/>
                <a:latin typeface="Calibri" panose="020F0502020204030204" pitchFamily="34" charset="0"/>
                <a:ea typeface="Calibri" panose="020F0502020204030204" pitchFamily="34" charset="0"/>
                <a:cs typeface="Times New Roman" panose="02020603050405020304" pitchFamily="18" charset="0"/>
              </a:rPr>
              <a:t>  It </a:t>
            </a:r>
            <a:r>
              <a:rPr lang="en-US" sz="1200" dirty="0" smtClean="0">
                <a:effectLst/>
                <a:latin typeface="Calibri" panose="020F0502020204030204" pitchFamily="34" charset="0"/>
                <a:ea typeface="Calibri" panose="020F0502020204030204" pitchFamily="34" charset="0"/>
                <a:cs typeface="Times New Roman" panose="02020603050405020304" pitchFamily="18" charset="0"/>
              </a:rPr>
              <a:t>does not critique researchers’ protocols.</a:t>
            </a:r>
            <a:r>
              <a:rPr lang="en-US" sz="1200" baseline="0" dirty="0" smtClean="0">
                <a:effectLst/>
                <a:latin typeface="Calibri" panose="020F0502020204030204" pitchFamily="34" charset="0"/>
                <a:ea typeface="Calibri" panose="020F0502020204030204" pitchFamily="34" charset="0"/>
                <a:cs typeface="Times New Roman" panose="02020603050405020304" pitchFamily="18" charset="0"/>
              </a:rPr>
              <a:t>  Nor does it</a:t>
            </a:r>
            <a:r>
              <a:rPr lang="en-US" sz="1200" dirty="0" smtClean="0">
                <a:effectLst/>
                <a:latin typeface="Calibri" panose="020F0502020204030204" pitchFamily="34" charset="0"/>
                <a:ea typeface="Calibri" panose="020F0502020204030204" pitchFamily="34" charset="0"/>
                <a:cs typeface="Times New Roman" panose="02020603050405020304" pitchFamily="18" charset="0"/>
              </a:rPr>
              <a:t> report its “findings” or “observations” to regulatory agencies.</a:t>
            </a:r>
          </a:p>
          <a:p>
            <a:endParaRPr lang="en-US" dirty="0" smtClean="0"/>
          </a:p>
          <a:p>
            <a:r>
              <a:rPr lang="en-US" dirty="0" smtClean="0"/>
              <a:t>The accreditation process is</a:t>
            </a:r>
            <a:r>
              <a:rPr lang="en-US" baseline="0" dirty="0" smtClean="0"/>
              <a:t> confidential.</a:t>
            </a:r>
            <a:endParaRPr lang="en-US" dirty="0"/>
          </a:p>
        </p:txBody>
      </p:sp>
      <p:sp>
        <p:nvSpPr>
          <p:cNvPr id="4" name="Slide Number Placeholder 3"/>
          <p:cNvSpPr>
            <a:spLocks noGrp="1"/>
          </p:cNvSpPr>
          <p:nvPr>
            <p:ph type="sldNum" sz="quarter" idx="10"/>
          </p:nvPr>
        </p:nvSpPr>
        <p:spPr/>
        <p:txBody>
          <a:bodyPr/>
          <a:lstStyle/>
          <a:p>
            <a:fld id="{DF8F6D70-BE0A-5C48-AED4-8D4905B11A7A}" type="slidenum">
              <a:rPr lang="en-US" smtClean="0"/>
              <a:t>4</a:t>
            </a:fld>
            <a:endParaRPr lang="en-US"/>
          </a:p>
        </p:txBody>
      </p:sp>
    </p:spTree>
    <p:extLst>
      <p:ext uri="{BB962C8B-B14F-4D97-AF65-F5344CB8AC3E}">
        <p14:creationId xmlns:p14="http://schemas.microsoft.com/office/powerpoint/2010/main" val="413714922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Ther</a:t>
            </a:r>
            <a:r>
              <a:rPr lang="en-US" baseline="0" dirty="0" smtClean="0"/>
              <a:t>e are 4 major steps in the accreditation process.  </a:t>
            </a:r>
          </a:p>
          <a:p>
            <a:endParaRPr lang="en-US" baseline="0" dirty="0" smtClean="0"/>
          </a:p>
          <a:p>
            <a:r>
              <a:rPr lang="en-US" baseline="0" dirty="0" smtClean="0"/>
              <a:t>The first step is to conduct a comprehensive self-assessment and submission of Step 1 application.  UGA has already completed this process which also included the development of new policies and procedures or revisions/updates to existing policies and procedures.</a:t>
            </a:r>
          </a:p>
          <a:p>
            <a:endParaRPr lang="en-US" baseline="0" dirty="0" smtClean="0"/>
          </a:p>
          <a:p>
            <a:r>
              <a:rPr lang="en-US" baseline="0" dirty="0" smtClean="0"/>
              <a:t>The application will be reviewed and a response to the review along with any revised documents will be submitted as Step 2 Application.  UGA has now completed this process. </a:t>
            </a:r>
          </a:p>
          <a:p>
            <a:endParaRPr lang="en-US" baseline="0" dirty="0" smtClean="0"/>
          </a:p>
          <a:p>
            <a:r>
              <a:rPr lang="en-US" baseline="0" dirty="0" smtClean="0"/>
              <a:t>This is then followed by an on-site visit from </a:t>
            </a:r>
            <a:r>
              <a:rPr lang="en-US" baseline="0" dirty="0" err="1" smtClean="0"/>
              <a:t>AAHRPP</a:t>
            </a:r>
            <a:r>
              <a:rPr lang="en-US" baseline="0" dirty="0" smtClean="0"/>
              <a:t> to evaluate our Human Research Protection Program or </a:t>
            </a:r>
            <a:r>
              <a:rPr lang="en-US" baseline="0" dirty="0" err="1" smtClean="0"/>
              <a:t>HRPP</a:t>
            </a:r>
            <a:r>
              <a:rPr lang="en-US" baseline="0" dirty="0" smtClean="0"/>
              <a:t>.  Site visitors will review documents and conduct interviews.  Our site visit will take place from </a:t>
            </a:r>
            <a:r>
              <a:rPr lang="en-US" sz="1200" b="1" i="0" u="none" strike="noStrike" dirty="0" smtClean="0">
                <a:solidFill>
                  <a:srgbClr val="000000"/>
                </a:solidFill>
                <a:effectLst/>
                <a:latin typeface="Times New Roman" panose="02020603050405020304" pitchFamily="18" charset="0"/>
              </a:rPr>
              <a:t>Wednesday, February 28, 2018 – Friday, March 2, 2018</a:t>
            </a:r>
            <a:r>
              <a:rPr lang="en-US" baseline="0" dirty="0" smtClean="0"/>
              <a:t>.  </a:t>
            </a:r>
          </a:p>
          <a:p>
            <a:endParaRPr lang="en-US" baseline="0" dirty="0" smtClean="0"/>
          </a:p>
          <a:p>
            <a:r>
              <a:rPr lang="en-US" baseline="0" dirty="0" smtClean="0"/>
              <a:t>Finally, </a:t>
            </a:r>
            <a:r>
              <a:rPr lang="en-US" baseline="0" dirty="0" err="1" smtClean="0"/>
              <a:t>AAHRPP's</a:t>
            </a:r>
            <a:r>
              <a:rPr lang="en-US" baseline="0" dirty="0" smtClean="0"/>
              <a:t> Council of Accreditation reviews the site visit report at its June 2018 meeting where they deliberate on the site visit findings and determines our accreditation status.</a:t>
            </a:r>
          </a:p>
          <a:p>
            <a:endParaRPr lang="en-US" baseline="0" dirty="0" smtClean="0"/>
          </a:p>
        </p:txBody>
      </p:sp>
      <p:sp>
        <p:nvSpPr>
          <p:cNvPr id="4" name="Slide Number Placeholder 3"/>
          <p:cNvSpPr>
            <a:spLocks noGrp="1"/>
          </p:cNvSpPr>
          <p:nvPr>
            <p:ph type="sldNum" sz="quarter" idx="10"/>
          </p:nvPr>
        </p:nvSpPr>
        <p:spPr/>
        <p:txBody>
          <a:bodyPr/>
          <a:lstStyle/>
          <a:p>
            <a:fld id="{DF8F6D70-BE0A-5C48-AED4-8D4905B11A7A}" type="slidenum">
              <a:rPr lang="en-US" smtClean="0"/>
              <a:t>5</a:t>
            </a:fld>
            <a:endParaRPr lang="en-US"/>
          </a:p>
        </p:txBody>
      </p:sp>
    </p:spTree>
    <p:extLst>
      <p:ext uri="{BB962C8B-B14F-4D97-AF65-F5344CB8AC3E}">
        <p14:creationId xmlns:p14="http://schemas.microsoft.com/office/powerpoint/2010/main" val="9631693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During its evaluation process, AAHRPP examines our policies,</a:t>
            </a:r>
            <a:r>
              <a:rPr lang="en-US" baseline="0" dirty="0" smtClean="0"/>
              <a:t> </a:t>
            </a:r>
            <a:r>
              <a:rPr lang="en-US" dirty="0" smtClean="0"/>
              <a:t>procedures and practices within 3 categories or domains of HRPP responsibility – the</a:t>
            </a:r>
            <a:r>
              <a:rPr lang="en-US" baseline="0" dirty="0" smtClean="0"/>
              <a:t> Organization</a:t>
            </a:r>
            <a:r>
              <a:rPr lang="en-US" dirty="0" smtClean="0"/>
              <a:t>, the IRBs, and researchers and research staff.  </a:t>
            </a:r>
          </a:p>
          <a:p>
            <a:endParaRPr lang="en-US" dirty="0" smtClean="0"/>
          </a:p>
          <a:p>
            <a:r>
              <a:rPr lang="en-US" dirty="0" smtClean="0"/>
              <a:t>Within these domains, AAHRPP evaluates a total of 15 standards.  The</a:t>
            </a:r>
            <a:r>
              <a:rPr lang="en-US" baseline="0" dirty="0" smtClean="0"/>
              <a:t> standards, which are broken down into </a:t>
            </a:r>
            <a:r>
              <a:rPr lang="en-US" dirty="0" smtClean="0"/>
              <a:t>elements, are derived from federal regulations, key ethical principles, and best practices. </a:t>
            </a:r>
          </a:p>
          <a:p>
            <a:endParaRPr lang="en-US" dirty="0" smtClean="0"/>
          </a:p>
          <a:p>
            <a:pPr marL="0" marR="0">
              <a:lnSpc>
                <a:spcPct val="107000"/>
              </a:lnSpc>
              <a:spcBef>
                <a:spcPts val="0"/>
              </a:spcBef>
              <a:spcAft>
                <a:spcPts val="800"/>
              </a:spcAft>
            </a:pPr>
            <a:r>
              <a:rPr lang="en-US" sz="1200" dirty="0" smtClean="0">
                <a:effectLst/>
                <a:latin typeface="Calibri" panose="020F0502020204030204" pitchFamily="34" charset="0"/>
                <a:ea typeface="Calibri" panose="020F0502020204030204" pitchFamily="34" charset="0"/>
                <a:cs typeface="Times New Roman" panose="02020603050405020304" pitchFamily="18" charset="0"/>
              </a:rPr>
              <a:t>In evaluating the first category – the</a:t>
            </a:r>
            <a:r>
              <a:rPr lang="en-US" sz="1200" baseline="0" dirty="0" smtClean="0">
                <a:effectLst/>
                <a:latin typeface="Calibri" panose="020F0502020204030204" pitchFamily="34" charset="0"/>
                <a:ea typeface="Calibri" panose="020F0502020204030204" pitchFamily="34" charset="0"/>
                <a:cs typeface="Times New Roman" panose="02020603050405020304" pitchFamily="18" charset="0"/>
              </a:rPr>
              <a:t> Organization</a:t>
            </a:r>
            <a:r>
              <a:rPr lang="en-US" sz="1200" dirty="0" smtClean="0">
                <a:effectLst/>
                <a:latin typeface="Calibri" panose="020F0502020204030204" pitchFamily="34" charset="0"/>
                <a:ea typeface="Calibri" panose="020F0502020204030204" pitchFamily="34" charset="0"/>
                <a:cs typeface="Times New Roman" panose="02020603050405020304" pitchFamily="18" charset="0"/>
              </a:rPr>
              <a:t> – AAHRPP considers the integrated structure and function of the Organization’s HRPP, including whether the HRPP has sufficient resources.</a:t>
            </a:r>
          </a:p>
          <a:p>
            <a:pPr marL="0" marR="0">
              <a:lnSpc>
                <a:spcPct val="107000"/>
              </a:lnSpc>
              <a:spcBef>
                <a:spcPts val="0"/>
              </a:spcBef>
              <a:spcAft>
                <a:spcPts val="800"/>
              </a:spcAft>
            </a:pPr>
            <a:endParaRPr lang="en-US" sz="1200" dirty="0" smtClean="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200" dirty="0" smtClean="0">
                <a:effectLst/>
                <a:latin typeface="Calibri" panose="020F0502020204030204" pitchFamily="34" charset="0"/>
                <a:ea typeface="Calibri" panose="020F0502020204030204" pitchFamily="34" charset="0"/>
                <a:cs typeface="Times New Roman" panose="02020603050405020304" pitchFamily="18" charset="0"/>
              </a:rPr>
              <a:t>When evaluating the second category</a:t>
            </a:r>
            <a:r>
              <a:rPr lang="en-US" sz="1200" baseline="0" dirty="0" smtClean="0">
                <a:effectLst/>
                <a:latin typeface="Calibri" panose="020F0502020204030204" pitchFamily="34" charset="0"/>
                <a:ea typeface="Calibri" panose="020F0502020204030204" pitchFamily="34" charset="0"/>
                <a:cs typeface="Times New Roman" panose="02020603050405020304" pitchFamily="18" charset="0"/>
              </a:rPr>
              <a:t> – IRBs - </a:t>
            </a:r>
            <a:r>
              <a:rPr lang="en-US" sz="1200" dirty="0" smtClean="0">
                <a:effectLst/>
                <a:latin typeface="Calibri" panose="020F0502020204030204" pitchFamily="34" charset="0"/>
                <a:ea typeface="Calibri" panose="020F0502020204030204" pitchFamily="34" charset="0"/>
                <a:cs typeface="Times New Roman" panose="02020603050405020304" pitchFamily="18" charset="0"/>
              </a:rPr>
              <a:t>AAHRPP applies standards related to the functioning of the IRBs to determine whether they are meeting ethical and regulatory requirements.  For example, AAHRPP determines whether there are processes in place to ensure the appropriate review of all research protocols involving human subjects and whether the IRB’s policies and procedures safeguard the rights and welfare of human subjects in accordance with AAHRPP standards.  </a:t>
            </a:r>
          </a:p>
          <a:p>
            <a:pPr marL="0" marR="0">
              <a:lnSpc>
                <a:spcPct val="107000"/>
              </a:lnSpc>
              <a:spcBef>
                <a:spcPts val="0"/>
              </a:spcBef>
              <a:spcAft>
                <a:spcPts val="800"/>
              </a:spcAft>
            </a:pPr>
            <a:endParaRPr lang="en-US" sz="1200" dirty="0" smtClean="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200" dirty="0" smtClean="0">
                <a:effectLst/>
                <a:latin typeface="Calibri" panose="020F0502020204030204" pitchFamily="34" charset="0"/>
                <a:ea typeface="Calibri" panose="020F0502020204030204" pitchFamily="34" charset="0"/>
                <a:cs typeface="Times New Roman" panose="02020603050405020304" pitchFamily="18" charset="0"/>
              </a:rPr>
              <a:t>The third category of AAHRPP review relates to how Researchers and Research Staff fulfill their ethical and regulatory responsibilities.  For example, AAHRPP assesses whether researchers and research staff are aware of the ethical and regulatory requirements that apply to their research and whether they have sufficient education and training on human subjects protections.</a:t>
            </a:r>
          </a:p>
          <a:p>
            <a:pPr marL="0" marR="0">
              <a:lnSpc>
                <a:spcPct val="107000"/>
              </a:lnSpc>
              <a:spcBef>
                <a:spcPts val="0"/>
              </a:spcBef>
              <a:spcAft>
                <a:spcPts val="800"/>
              </a:spcAft>
            </a:pPr>
            <a:r>
              <a:rPr lang="en-US" sz="1200" dirty="0" smtClean="0">
                <a:effectLst/>
                <a:latin typeface="Calibri" panose="020F0502020204030204" pitchFamily="34" charset="0"/>
                <a:ea typeface="Calibri" panose="020F0502020204030204" pitchFamily="34" charset="0"/>
                <a:cs typeface="Times New Roman" panose="02020603050405020304" pitchFamily="18" charset="0"/>
              </a:rPr>
              <a:t/>
            </a:r>
            <a:br>
              <a:rPr lang="en-US" sz="1200" dirty="0" smtClean="0">
                <a:effectLst/>
                <a:latin typeface="Calibri" panose="020F0502020204030204" pitchFamily="34" charset="0"/>
                <a:ea typeface="Calibri" panose="020F0502020204030204" pitchFamily="34" charset="0"/>
                <a:cs typeface="Times New Roman" panose="02020603050405020304" pitchFamily="18" charset="0"/>
              </a:rPr>
            </a:br>
            <a:r>
              <a:rPr lang="en-US" sz="1200" dirty="0" smtClean="0">
                <a:effectLst/>
                <a:latin typeface="Calibri" panose="020F0502020204030204" pitchFamily="34" charset="0"/>
                <a:ea typeface="Calibri" panose="020F0502020204030204" pitchFamily="34" charset="0"/>
                <a:cs typeface="Times New Roman" panose="02020603050405020304" pitchFamily="18" charset="0"/>
              </a:rPr>
              <a:t> </a:t>
            </a:r>
          </a:p>
          <a:p>
            <a:endParaRPr lang="en-US" dirty="0"/>
          </a:p>
        </p:txBody>
      </p:sp>
      <p:sp>
        <p:nvSpPr>
          <p:cNvPr id="4" name="Slide Number Placeholder 3"/>
          <p:cNvSpPr>
            <a:spLocks noGrp="1"/>
          </p:cNvSpPr>
          <p:nvPr>
            <p:ph type="sldNum" sz="quarter" idx="10"/>
          </p:nvPr>
        </p:nvSpPr>
        <p:spPr/>
        <p:txBody>
          <a:bodyPr/>
          <a:lstStyle/>
          <a:p>
            <a:fld id="{DF8F6D70-BE0A-5C48-AED4-8D4905B11A7A}" type="slidenum">
              <a:rPr lang="en-US" smtClean="0"/>
              <a:t>6</a:t>
            </a:fld>
            <a:endParaRPr lang="en-US"/>
          </a:p>
        </p:txBody>
      </p:sp>
    </p:spTree>
    <p:extLst>
      <p:ext uri="{BB962C8B-B14F-4D97-AF65-F5344CB8AC3E}">
        <p14:creationId xmlns:p14="http://schemas.microsoft.com/office/powerpoint/2010/main" val="277839482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During the site visit,</a:t>
            </a:r>
            <a:r>
              <a:rPr lang="en-US" baseline="0" dirty="0" smtClean="0"/>
              <a:t> key personnel who are part of our HRPP will be interviewed, including principal investigators and their research staff, IRB Members and Chairs, the IRB staff and institutional leadership/UGA administrators.  </a:t>
            </a:r>
          </a:p>
          <a:p>
            <a:endParaRPr lang="en-US" baseline="0" dirty="0" smtClean="0"/>
          </a:p>
          <a:p>
            <a:r>
              <a:rPr lang="en-US" baseline="0" dirty="0" smtClean="0"/>
              <a:t>The aim of the site visit is to assess your understanding of the Human Research Protection Program.  They want to make sure that we are putting into practice our policies and procedures.</a:t>
            </a:r>
          </a:p>
          <a:p>
            <a:endParaRPr lang="en-US" baseline="0" dirty="0" smtClean="0"/>
          </a:p>
          <a:p>
            <a:endParaRPr lang="en-US" baseline="0" dirty="0" smtClean="0"/>
          </a:p>
          <a:p>
            <a:endParaRPr lang="en-US" baseline="0" dirty="0" smtClean="0"/>
          </a:p>
          <a:p>
            <a:endParaRPr lang="en-US" baseline="0" dirty="0" smtClean="0"/>
          </a:p>
          <a:p>
            <a:endParaRPr lang="en-US" baseline="0" dirty="0" smtClean="0"/>
          </a:p>
        </p:txBody>
      </p:sp>
      <p:sp>
        <p:nvSpPr>
          <p:cNvPr id="4" name="Slide Number Placeholder 3"/>
          <p:cNvSpPr>
            <a:spLocks noGrp="1"/>
          </p:cNvSpPr>
          <p:nvPr>
            <p:ph type="sldNum" sz="quarter" idx="10"/>
          </p:nvPr>
        </p:nvSpPr>
        <p:spPr/>
        <p:txBody>
          <a:bodyPr/>
          <a:lstStyle/>
          <a:p>
            <a:fld id="{DF8F6D70-BE0A-5C48-AED4-8D4905B11A7A}" type="slidenum">
              <a:rPr lang="en-US" smtClean="0"/>
              <a:t>7</a:t>
            </a:fld>
            <a:endParaRPr lang="en-US"/>
          </a:p>
        </p:txBody>
      </p:sp>
    </p:spTree>
    <p:extLst>
      <p:ext uri="{BB962C8B-B14F-4D97-AF65-F5344CB8AC3E}">
        <p14:creationId xmlns:p14="http://schemas.microsoft.com/office/powerpoint/2010/main" val="209546888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smtClean="0">
                <a:ln>
                  <a:noFill/>
                </a:ln>
                <a:solidFill>
                  <a:prstClr val="black"/>
                </a:solidFill>
                <a:effectLst/>
                <a:uLnTx/>
                <a:uFillTx/>
                <a:latin typeface="+mn-lt"/>
                <a:ea typeface="+mn-ea"/>
                <a:cs typeface="+mn-cs"/>
              </a:rPr>
              <a:t>If you are selected for an </a:t>
            </a:r>
            <a:r>
              <a:rPr kumimoji="0" lang="en-US" sz="1200" b="0" i="0" u="none" strike="noStrike" kern="1200" cap="none" spc="0" normalizeH="0" baseline="0" noProof="0" dirty="0" err="1" smtClean="0">
                <a:ln>
                  <a:noFill/>
                </a:ln>
                <a:solidFill>
                  <a:prstClr val="black"/>
                </a:solidFill>
                <a:effectLst/>
                <a:uLnTx/>
                <a:uFillTx/>
                <a:latin typeface="+mn-lt"/>
                <a:ea typeface="+mn-ea"/>
                <a:cs typeface="+mn-cs"/>
              </a:rPr>
              <a:t>AAHRPP</a:t>
            </a:r>
            <a:r>
              <a:rPr kumimoji="0" lang="en-US" sz="1200" b="0" i="0" u="none" strike="noStrike" kern="1200" cap="none" spc="0" normalizeH="0" baseline="0" noProof="0" dirty="0" smtClean="0">
                <a:ln>
                  <a:noFill/>
                </a:ln>
                <a:solidFill>
                  <a:prstClr val="black"/>
                </a:solidFill>
                <a:effectLst/>
                <a:uLnTx/>
                <a:uFillTx/>
                <a:latin typeface="+mn-lt"/>
                <a:ea typeface="+mn-ea"/>
                <a:cs typeface="+mn-cs"/>
              </a:rPr>
              <a:t> interview, you will be notified in advance by the Office of Research and provided with additional information.  We will also help prepare you for the interview.</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smtClean="0">
              <a:ln>
                <a:noFill/>
              </a:ln>
              <a:solidFill>
                <a:prstClr val="black"/>
              </a:solidFill>
              <a:effectLst/>
              <a:uLnTx/>
              <a:uFillTx/>
              <a:latin typeface="+mn-lt"/>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smtClean="0">
                <a:ln>
                  <a:noFill/>
                </a:ln>
                <a:solidFill>
                  <a:prstClr val="black"/>
                </a:solidFill>
                <a:effectLst/>
                <a:uLnTx/>
                <a:uFillTx/>
                <a:latin typeface="+mn-lt"/>
                <a:ea typeface="+mn-ea"/>
                <a:cs typeface="+mn-cs"/>
              </a:rPr>
              <a:t>During your interview, </a:t>
            </a:r>
            <a:r>
              <a:rPr kumimoji="0" lang="en-US" sz="1200" b="0" i="0" u="none" strike="noStrike" kern="1200" cap="none" spc="0" normalizeH="0" baseline="0" noProof="0" dirty="0" err="1" smtClean="0">
                <a:ln>
                  <a:noFill/>
                </a:ln>
                <a:solidFill>
                  <a:prstClr val="black"/>
                </a:solidFill>
                <a:effectLst/>
                <a:uLnTx/>
                <a:uFillTx/>
                <a:latin typeface="+mn-lt"/>
                <a:ea typeface="+mn-ea"/>
                <a:cs typeface="+mn-cs"/>
              </a:rPr>
              <a:t>AAHRPP</a:t>
            </a:r>
            <a:r>
              <a:rPr kumimoji="0" lang="en-US" sz="1200" b="0" i="0" u="none" strike="noStrike" kern="1200" cap="none" spc="0" normalizeH="0" baseline="0" noProof="0" dirty="0" smtClean="0">
                <a:ln>
                  <a:noFill/>
                </a:ln>
                <a:solidFill>
                  <a:prstClr val="black"/>
                </a:solidFill>
                <a:effectLst/>
                <a:uLnTx/>
                <a:uFillTx/>
                <a:latin typeface="+mn-lt"/>
                <a:ea typeface="+mn-ea"/>
                <a:cs typeface="+mn-cs"/>
              </a:rPr>
              <a:t> representatives will ask you about human subjects protections.  </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smtClean="0">
              <a:ln>
                <a:noFill/>
              </a:ln>
              <a:solidFill>
                <a:prstClr val="black"/>
              </a:solidFill>
              <a:effectLst/>
              <a:uLnTx/>
              <a:uFillTx/>
              <a:latin typeface="+mn-lt"/>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smtClean="0">
                <a:ln>
                  <a:noFill/>
                </a:ln>
                <a:solidFill>
                  <a:prstClr val="black"/>
                </a:solidFill>
                <a:effectLst/>
                <a:uLnTx/>
                <a:uFillTx/>
                <a:latin typeface="+mn-lt"/>
                <a:ea typeface="+mn-ea"/>
                <a:cs typeface="+mn-cs"/>
              </a:rPr>
              <a:t>It is essential that you be prepared for this interview as you represent our institution’s </a:t>
            </a:r>
            <a:r>
              <a:rPr kumimoji="0" lang="en-US" sz="1200" b="0" i="0" u="none" strike="noStrike" kern="1200" cap="none" spc="0" normalizeH="0" baseline="0" noProof="0" dirty="0" err="1" smtClean="0">
                <a:ln>
                  <a:noFill/>
                </a:ln>
                <a:solidFill>
                  <a:prstClr val="black"/>
                </a:solidFill>
                <a:effectLst/>
                <a:uLnTx/>
                <a:uFillTx/>
                <a:latin typeface="+mn-lt"/>
                <a:ea typeface="+mn-ea"/>
                <a:cs typeface="+mn-cs"/>
              </a:rPr>
              <a:t>HRPP</a:t>
            </a:r>
            <a:r>
              <a:rPr kumimoji="0" lang="en-US" sz="1200" b="0" i="0" u="none" strike="noStrike" kern="1200" cap="none" spc="0" normalizeH="0" baseline="0" noProof="0" dirty="0" smtClean="0">
                <a:ln>
                  <a:noFill/>
                </a:ln>
                <a:solidFill>
                  <a:prstClr val="black"/>
                </a:solidFill>
                <a:effectLst/>
                <a:uLnTx/>
                <a:uFillTx/>
                <a:latin typeface="+mn-lt"/>
                <a:ea typeface="+mn-ea"/>
                <a:cs typeface="+mn-cs"/>
              </a:rPr>
              <a:t> and play a critical role in </a:t>
            </a:r>
            <a:r>
              <a:rPr kumimoji="0" lang="en-US" sz="1200" b="0" i="0" u="none" strike="noStrike" kern="1200" cap="none" spc="0" normalizeH="0" baseline="0" noProof="0" dirty="0" err="1" smtClean="0">
                <a:ln>
                  <a:noFill/>
                </a:ln>
                <a:solidFill>
                  <a:prstClr val="black"/>
                </a:solidFill>
                <a:effectLst/>
                <a:uLnTx/>
                <a:uFillTx/>
                <a:latin typeface="+mn-lt"/>
                <a:ea typeface="+mn-ea"/>
                <a:cs typeface="+mn-cs"/>
              </a:rPr>
              <a:t>UGA’s</a:t>
            </a:r>
            <a:r>
              <a:rPr kumimoji="0" lang="en-US" sz="1200" b="0" i="0" u="none" strike="noStrike" kern="1200" cap="none" spc="0" normalizeH="0" baseline="0" noProof="0" dirty="0" smtClean="0">
                <a:ln>
                  <a:noFill/>
                </a:ln>
                <a:solidFill>
                  <a:prstClr val="black"/>
                </a:solidFill>
                <a:effectLst/>
                <a:uLnTx/>
                <a:uFillTx/>
                <a:latin typeface="+mn-lt"/>
                <a:ea typeface="+mn-ea"/>
                <a:cs typeface="+mn-cs"/>
              </a:rPr>
              <a:t> accreditation effort.  This means it is important that you have a good understanding of the structure of </a:t>
            </a:r>
            <a:r>
              <a:rPr kumimoji="0" lang="en-US" sz="1200" b="0" i="0" u="none" strike="noStrike" kern="1200" cap="none" spc="0" normalizeH="0" baseline="0" noProof="0" dirty="0" err="1" smtClean="0">
                <a:ln>
                  <a:noFill/>
                </a:ln>
                <a:solidFill>
                  <a:prstClr val="black"/>
                </a:solidFill>
                <a:effectLst/>
                <a:uLnTx/>
                <a:uFillTx/>
                <a:latin typeface="+mn-lt"/>
                <a:ea typeface="+mn-ea"/>
                <a:cs typeface="+mn-cs"/>
              </a:rPr>
              <a:t>UGA’s</a:t>
            </a:r>
            <a:r>
              <a:rPr kumimoji="0" lang="en-US" sz="1200" b="0" i="0" u="none" strike="noStrike" kern="1200" cap="none" spc="0" normalizeH="0" baseline="0" noProof="0" dirty="0" smtClean="0">
                <a:ln>
                  <a:noFill/>
                </a:ln>
                <a:solidFill>
                  <a:prstClr val="black"/>
                </a:solidFill>
                <a:effectLst/>
                <a:uLnTx/>
                <a:uFillTx/>
                <a:latin typeface="+mn-lt"/>
                <a:ea typeface="+mn-ea"/>
                <a:cs typeface="+mn-cs"/>
              </a:rPr>
              <a:t> </a:t>
            </a:r>
            <a:r>
              <a:rPr kumimoji="0" lang="en-US" sz="1200" b="0" i="0" u="none" strike="noStrike" kern="1200" cap="none" spc="0" normalizeH="0" baseline="0" noProof="0" dirty="0" err="1" smtClean="0">
                <a:ln>
                  <a:noFill/>
                </a:ln>
                <a:solidFill>
                  <a:prstClr val="black"/>
                </a:solidFill>
                <a:effectLst/>
                <a:uLnTx/>
                <a:uFillTx/>
                <a:latin typeface="+mn-lt"/>
                <a:ea typeface="+mn-ea"/>
                <a:cs typeface="+mn-cs"/>
              </a:rPr>
              <a:t>HRPP</a:t>
            </a:r>
            <a:r>
              <a:rPr kumimoji="0" lang="en-US" sz="1200" b="0" i="0" u="none" strike="noStrike" kern="1200" cap="none" spc="0" normalizeH="0" baseline="0" noProof="0" dirty="0" smtClean="0">
                <a:ln>
                  <a:noFill/>
                </a:ln>
                <a:solidFill>
                  <a:prstClr val="black"/>
                </a:solidFill>
                <a:effectLst/>
                <a:uLnTx/>
                <a:uFillTx/>
                <a:latin typeface="+mn-lt"/>
                <a:ea typeface="+mn-ea"/>
                <a:cs typeface="+mn-cs"/>
              </a:rPr>
              <a:t> as well as your role in it. </a:t>
            </a:r>
            <a:endParaRPr kumimoji="0" lang="en-US" sz="1200" b="0" i="0" u="none" strike="noStrike" kern="1200" cap="none" spc="0" normalizeH="0" baseline="0" noProof="0" dirty="0">
              <a:ln>
                <a:noFill/>
              </a:ln>
              <a:solidFill>
                <a:prstClr val="black"/>
              </a:solidFill>
              <a:effectLst/>
              <a:uLnTx/>
              <a:uFillTx/>
              <a:latin typeface="+mn-lt"/>
              <a:ea typeface="+mn-ea"/>
              <a:cs typeface="+mn-cs"/>
            </a:endParaRPr>
          </a:p>
        </p:txBody>
      </p:sp>
      <p:sp>
        <p:nvSpPr>
          <p:cNvPr id="4" name="Slide Number Placeholder 3"/>
          <p:cNvSpPr>
            <a:spLocks noGrp="1"/>
          </p:cNvSpPr>
          <p:nvPr>
            <p:ph type="sldNum" sz="quarter" idx="10"/>
          </p:nvPr>
        </p:nvSpPr>
        <p:spPr/>
        <p:txBody>
          <a:bodyPr/>
          <a:lstStyle/>
          <a:p>
            <a:fld id="{DF8F6D70-BE0A-5C48-AED4-8D4905B11A7A}" type="slidenum">
              <a:rPr lang="en-US" smtClean="0"/>
              <a:t>8</a:t>
            </a:fld>
            <a:endParaRPr lang="en-US"/>
          </a:p>
        </p:txBody>
      </p:sp>
    </p:spTree>
    <p:extLst>
      <p:ext uri="{BB962C8B-B14F-4D97-AF65-F5344CB8AC3E}">
        <p14:creationId xmlns:p14="http://schemas.microsoft.com/office/powerpoint/2010/main" val="226180572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smtClean="0">
                <a:ln>
                  <a:noFill/>
                </a:ln>
                <a:solidFill>
                  <a:prstClr val="black"/>
                </a:solidFill>
                <a:effectLst/>
                <a:uLnTx/>
                <a:uFillTx/>
                <a:latin typeface="+mn-lt"/>
                <a:ea typeface="+mn-ea"/>
                <a:cs typeface="+mn-cs"/>
              </a:rPr>
              <a:t>To prepare for the site visit, re-familiarize yourself with the policies and procedures that are relevant to your role in the institution’s </a:t>
            </a:r>
            <a:r>
              <a:rPr kumimoji="0" lang="en-US" sz="1200" b="0" i="0" u="none" strike="noStrike" kern="1200" cap="none" spc="0" normalizeH="0" baseline="0" noProof="0" dirty="0" err="1" smtClean="0">
                <a:ln>
                  <a:noFill/>
                </a:ln>
                <a:solidFill>
                  <a:prstClr val="black"/>
                </a:solidFill>
                <a:effectLst/>
                <a:uLnTx/>
                <a:uFillTx/>
                <a:latin typeface="+mn-lt"/>
                <a:ea typeface="+mn-ea"/>
                <a:cs typeface="+mn-cs"/>
              </a:rPr>
              <a:t>HRPP</a:t>
            </a:r>
            <a:r>
              <a:rPr kumimoji="0" lang="en-US" sz="1200" b="0" i="0" u="none" strike="noStrike" kern="1200" cap="none" spc="0" normalizeH="0" baseline="0" noProof="0" dirty="0" smtClean="0">
                <a:ln>
                  <a:noFill/>
                </a:ln>
                <a:solidFill>
                  <a:prstClr val="black"/>
                </a:solidFill>
                <a:effectLst/>
                <a:uLnTx/>
                <a:uFillTx/>
                <a:latin typeface="+mn-lt"/>
                <a:ea typeface="+mn-ea"/>
                <a:cs typeface="+mn-cs"/>
              </a:rPr>
              <a:t>.  </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smtClean="0">
              <a:ln>
                <a:noFill/>
              </a:ln>
              <a:solidFill>
                <a:prstClr val="black"/>
              </a:solidFill>
              <a:effectLst/>
              <a:uLnTx/>
              <a:uFillTx/>
              <a:latin typeface="+mn-lt"/>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smtClean="0">
                <a:ln>
                  <a:noFill/>
                </a:ln>
                <a:solidFill>
                  <a:prstClr val="black"/>
                </a:solidFill>
                <a:effectLst/>
                <a:uLnTx/>
                <a:uFillTx/>
                <a:latin typeface="+mn-lt"/>
                <a:ea typeface="+mn-ea"/>
                <a:cs typeface="+mn-cs"/>
              </a:rPr>
              <a:t>Ensure that you are familiar with the practices related to recruitment and informed consent, the reporting of noncompliance and adverse event including unanticipated problems involving risk to subjects or others, privacy and confidentiality, vulnerable populations, and conflicts of interest.</a:t>
            </a:r>
          </a:p>
          <a:p>
            <a:endParaRPr lang="en-US" dirty="0"/>
          </a:p>
        </p:txBody>
      </p:sp>
      <p:sp>
        <p:nvSpPr>
          <p:cNvPr id="4" name="Slide Number Placeholder 3"/>
          <p:cNvSpPr>
            <a:spLocks noGrp="1"/>
          </p:cNvSpPr>
          <p:nvPr>
            <p:ph type="sldNum" sz="quarter" idx="10"/>
          </p:nvPr>
        </p:nvSpPr>
        <p:spPr/>
        <p:txBody>
          <a:bodyPr/>
          <a:lstStyle/>
          <a:p>
            <a:fld id="{DF8F6D70-BE0A-5C48-AED4-8D4905B11A7A}" type="slidenum">
              <a:rPr lang="en-US" smtClean="0"/>
              <a:t>9</a:t>
            </a:fld>
            <a:endParaRPr lang="en-US"/>
          </a:p>
        </p:txBody>
      </p:sp>
    </p:spTree>
    <p:extLst>
      <p:ext uri="{BB962C8B-B14F-4D97-AF65-F5344CB8AC3E}">
        <p14:creationId xmlns:p14="http://schemas.microsoft.com/office/powerpoint/2010/main" val="99127525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1">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231360"/>
            <a:ext cx="7772400" cy="1470025"/>
          </a:xfrm>
        </p:spPr>
        <p:txBody>
          <a:bodyPr/>
          <a:lstStyle>
            <a:lvl1pPr>
              <a:defRPr>
                <a:solidFill>
                  <a:srgbClr val="BA0C2F"/>
                </a:solidFill>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1371600" y="3987135"/>
            <a:ext cx="6400800" cy="1752600"/>
          </a:xfrm>
        </p:spPr>
        <p:txBody>
          <a:bodyPr/>
          <a:lstStyle>
            <a:lvl1pPr marL="0" indent="0" algn="ctr">
              <a:buNone/>
              <a:defRPr>
                <a:solidFill>
                  <a:srgbClr val="000000"/>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85800" y="706248"/>
            <a:ext cx="4909930" cy="875264"/>
          </a:xfrm>
          <a:prstGeom prst="rect">
            <a:avLst/>
          </a:prstGeom>
        </p:spPr>
      </p:pic>
      <p:sp>
        <p:nvSpPr>
          <p:cNvPr id="7" name="Rectangle 6"/>
          <p:cNvSpPr/>
          <p:nvPr userDrawn="1"/>
        </p:nvSpPr>
        <p:spPr>
          <a:xfrm flipV="1">
            <a:off x="0" y="6200653"/>
            <a:ext cx="9144000" cy="45719"/>
          </a:xfrm>
          <a:prstGeom prst="rect">
            <a:avLst/>
          </a:prstGeom>
          <a:solidFill>
            <a:srgbClr val="BA0C2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BA0C2F"/>
              </a:solidFill>
            </a:endParaRPr>
          </a:p>
        </p:txBody>
      </p:sp>
    </p:spTree>
    <p:extLst>
      <p:ext uri="{BB962C8B-B14F-4D97-AF65-F5344CB8AC3E}">
        <p14:creationId xmlns:p14="http://schemas.microsoft.com/office/powerpoint/2010/main" val="364152131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Blank, No Logo">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147997427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2">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6" name="Text Placeholder 5"/>
          <p:cNvSpPr>
            <a:spLocks noGrp="1"/>
          </p:cNvSpPr>
          <p:nvPr>
            <p:ph type="body" sz="quarter" idx="10"/>
          </p:nvPr>
        </p:nvSpPr>
        <p:spPr>
          <a:xfrm>
            <a:off x="457200" y="2628641"/>
            <a:ext cx="8229600" cy="1670309"/>
          </a:xfrm>
        </p:spPr>
        <p:txBody>
          <a:bodyPr/>
          <a:lstStyle/>
          <a:p>
            <a:pPr lvl="0"/>
            <a:r>
              <a:rPr lang="en-US" dirty="0" smtClean="0"/>
              <a:t>Click to edit Master text styles</a:t>
            </a:r>
          </a:p>
        </p:txBody>
      </p:sp>
    </p:spTree>
    <p:extLst>
      <p:ext uri="{BB962C8B-B14F-4D97-AF65-F5344CB8AC3E}">
        <p14:creationId xmlns:p14="http://schemas.microsoft.com/office/powerpoint/2010/main" val="19739601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2, 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78915491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Content, Log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BA0C2F"/>
                </a:solidFill>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Footer Placeholder 4"/>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370838997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Logo">
    <p:spTree>
      <p:nvGrpSpPr>
        <p:cNvPr id="1" name=""/>
        <p:cNvGrpSpPr/>
        <p:nvPr/>
      </p:nvGrpSpPr>
      <p:grpSpPr>
        <a:xfrm>
          <a:off x="0" y="0"/>
          <a:ext cx="0" cy="0"/>
          <a:chOff x="0" y="0"/>
          <a:chExt cx="0" cy="0"/>
        </a:xfrm>
      </p:grpSpPr>
      <p:sp>
        <p:nvSpPr>
          <p:cNvPr id="2" name="Title 1"/>
          <p:cNvSpPr>
            <a:spLocks noGrp="1"/>
          </p:cNvSpPr>
          <p:nvPr>
            <p:ph type="title"/>
          </p:nvPr>
        </p:nvSpPr>
        <p:spPr>
          <a:xfrm>
            <a:off x="722313" y="3222781"/>
            <a:ext cx="7772400" cy="1362075"/>
          </a:xfrm>
        </p:spPr>
        <p:txBody>
          <a:bodyPr anchor="t"/>
          <a:lstStyle>
            <a:lvl1pPr algn="l">
              <a:defRPr sz="4000" b="1" cap="all"/>
            </a:lvl1pPr>
          </a:lstStyle>
          <a:p>
            <a:r>
              <a:rPr lang="en-US" dirty="0" smtClean="0"/>
              <a:t>Click to edit Master title style</a:t>
            </a:r>
            <a:endParaRPr lang="en-US" dirty="0"/>
          </a:p>
        </p:txBody>
      </p:sp>
      <p:sp>
        <p:nvSpPr>
          <p:cNvPr id="3" name="Text Placeholder 2"/>
          <p:cNvSpPr>
            <a:spLocks noGrp="1"/>
          </p:cNvSpPr>
          <p:nvPr>
            <p:ph type="body" idx="1"/>
          </p:nvPr>
        </p:nvSpPr>
        <p:spPr>
          <a:xfrm>
            <a:off x="722313" y="1722594"/>
            <a:ext cx="7772400" cy="1500187"/>
          </a:xfrm>
        </p:spPr>
        <p:txBody>
          <a:bodyPr anchor="b"/>
          <a:lstStyle>
            <a:lvl1pPr marL="0" indent="0">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Click to edit Master text styles</a:t>
            </a:r>
          </a:p>
        </p:txBody>
      </p:sp>
      <p:sp>
        <p:nvSpPr>
          <p:cNvPr id="5" name="Footer Placeholder 4"/>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27131955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Log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1"/>
            <a:ext cx="4038600" cy="353275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648200" y="1600201"/>
            <a:ext cx="4038600" cy="353275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401261624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Log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017352"/>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017352"/>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8" name="Footer Placeholder 7"/>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14205109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Log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4" name="Footer Placeholder 3"/>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272343733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Logo">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68195362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Title, Content, No Log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Footer Placeholder 4"/>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81565305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Only" preserve="1">
  <p:cSld name="Title Only, No Log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4" name="Footer Placeholder 3"/>
          <p:cNvSpPr>
            <a:spLocks noGrp="1"/>
          </p:cNvSpPr>
          <p:nvPr>
            <p:ph type="ftr" sz="quarter" idx="11"/>
          </p:nvPr>
        </p:nvSpPr>
        <p:spPr/>
        <p:txBody>
          <a:bodyPr/>
          <a:lstStyle/>
          <a:p>
            <a:endParaRPr lang="en-US" dirty="0"/>
          </a:p>
        </p:txBody>
      </p:sp>
    </p:spTree>
    <p:extLst>
      <p:ext uri="{BB962C8B-B14F-4D97-AF65-F5344CB8AC3E}">
        <p14:creationId xmlns:p14="http://schemas.microsoft.com/office/powerpoint/2010/main" val="241027545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0.xml"/><Relationship Id="rId2" Type="http://schemas.openxmlformats.org/officeDocument/2006/relationships/slideLayout" Target="../slideLayouts/slideLayout9.xml"/><Relationship Id="rId1" Type="http://schemas.openxmlformats.org/officeDocument/2006/relationships/slideLayout" Target="../slideLayouts/slideLayout8.xml"/><Relationship Id="rId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3" Type="http://schemas.openxmlformats.org/officeDocument/2006/relationships/theme" Target="../theme/theme3.xml"/><Relationship Id="rId2" Type="http://schemas.openxmlformats.org/officeDocument/2006/relationships/slideLayout" Target="../slideLayouts/slideLayout12.xml"/><Relationship Id="rId1" Type="http://schemas.openxmlformats.org/officeDocument/2006/relationships/slideLayout" Target="../slideLayouts/slideLayout11.xml"/><Relationship Id="rId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600201"/>
            <a:ext cx="8229600" cy="3551840"/>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Rectangle 6"/>
          <p:cNvSpPr/>
          <p:nvPr userDrawn="1"/>
        </p:nvSpPr>
        <p:spPr>
          <a:xfrm flipV="1">
            <a:off x="0" y="6200653"/>
            <a:ext cx="9144000" cy="45719"/>
          </a:xfrm>
          <a:prstGeom prst="rect">
            <a:avLst/>
          </a:prstGeom>
          <a:solidFill>
            <a:srgbClr val="BA0C2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BA0C2F"/>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solidFill>
              </a:defRPr>
            </a:lvl1pPr>
          </a:lstStyle>
          <a:p>
            <a:endParaRPr lang="en-US" dirty="0"/>
          </a:p>
        </p:txBody>
      </p:sp>
      <p:pic>
        <p:nvPicPr>
          <p:cNvPr id="8" name="Picture 7"/>
          <p:cNvPicPr>
            <a:picLocks noChangeAspect="1"/>
          </p:cNvPicPr>
          <p:nvPr userDrawn="1"/>
        </p:nvPicPr>
        <p:blipFill>
          <a:blip r:embed="rId9">
            <a:extLst>
              <a:ext uri="{28A0092B-C50C-407E-A947-70E740481C1C}">
                <a14:useLocalDpi xmlns:a14="http://schemas.microsoft.com/office/drawing/2010/main" val="0"/>
              </a:ext>
            </a:extLst>
          </a:blip>
          <a:stretch>
            <a:fillRect/>
          </a:stretch>
        </p:blipFill>
        <p:spPr>
          <a:xfrm>
            <a:off x="5523491" y="5575851"/>
            <a:ext cx="3194299" cy="569429"/>
          </a:xfrm>
          <a:prstGeom prst="rect">
            <a:avLst/>
          </a:prstGeom>
        </p:spPr>
      </p:pic>
    </p:spTree>
    <p:extLst>
      <p:ext uri="{BB962C8B-B14F-4D97-AF65-F5344CB8AC3E}">
        <p14:creationId xmlns:p14="http://schemas.microsoft.com/office/powerpoint/2010/main" val="105230443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Lst>
  <p:txStyles>
    <p:titleStyle>
      <a:lvl1pPr algn="ctr" defTabSz="457200" rtl="0" eaLnBrk="1" latinLnBrk="0" hangingPunct="1">
        <a:spcBef>
          <a:spcPct val="0"/>
        </a:spcBef>
        <a:buNone/>
        <a:defRPr sz="4400" b="1" kern="1200">
          <a:solidFill>
            <a:srgbClr val="BA0C2F"/>
          </a:solidFill>
          <a:latin typeface="+mj-lt"/>
          <a:ea typeface="+mj-ea"/>
          <a:cs typeface="+mj-cs"/>
        </a:defRPr>
      </a:lvl1pPr>
    </p:titleStyle>
    <p:bodyStyle>
      <a:lvl1pPr marL="342900" indent="-342900" algn="l" defTabSz="457200" rtl="0" eaLnBrk="1" latinLnBrk="0" hangingPunct="1">
        <a:spcBef>
          <a:spcPct val="20000"/>
        </a:spcBef>
        <a:buClr>
          <a:srgbClr val="BA0C2F"/>
        </a:buClr>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Wingdings" charset="2"/>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Clr>
          <a:srgbClr val="BA0C2F"/>
        </a:buClr>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Wingdings" charset="2"/>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Clr>
          <a:srgbClr val="BA0C2F"/>
        </a:buClr>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solidFill>
              </a:defRPr>
            </a:lvl1pPr>
          </a:lstStyle>
          <a:p>
            <a:endParaRPr lang="en-US" dirty="0"/>
          </a:p>
        </p:txBody>
      </p:sp>
    </p:spTree>
    <p:extLst>
      <p:ext uri="{BB962C8B-B14F-4D97-AF65-F5344CB8AC3E}">
        <p14:creationId xmlns:p14="http://schemas.microsoft.com/office/powerpoint/2010/main" val="3169673673"/>
      </p:ext>
    </p:extLst>
  </p:cSld>
  <p:clrMap bg1="lt1" tx1="dk1" bg2="lt2" tx2="dk2" accent1="accent1" accent2="accent2" accent3="accent3" accent4="accent4" accent5="accent5" accent6="accent6" hlink="hlink" folHlink="folHlink"/>
  <p:sldLayoutIdLst>
    <p:sldLayoutId id="2147483668" r:id="rId1"/>
    <p:sldLayoutId id="2147483672" r:id="rId2"/>
    <p:sldLayoutId id="2147483673" r:id="rId3"/>
  </p:sldLayoutIdLst>
  <p:txStyles>
    <p:titleStyle>
      <a:lvl1pPr algn="ctr" defTabSz="457200" rtl="0" eaLnBrk="1" latinLnBrk="0" hangingPunct="1">
        <a:spcBef>
          <a:spcPct val="0"/>
        </a:spcBef>
        <a:buNone/>
        <a:defRPr sz="4400" b="1" kern="1200">
          <a:solidFill>
            <a:srgbClr val="BA0C2F"/>
          </a:solidFill>
          <a:latin typeface="+mj-lt"/>
          <a:ea typeface="+mj-ea"/>
          <a:cs typeface="+mj-cs"/>
        </a:defRPr>
      </a:lvl1pPr>
    </p:titleStyle>
    <p:bodyStyle>
      <a:lvl1pPr marL="342900" indent="-342900" algn="l" defTabSz="457200" rtl="0" eaLnBrk="1" latinLnBrk="0" hangingPunct="1">
        <a:spcBef>
          <a:spcPct val="20000"/>
        </a:spcBef>
        <a:buClr>
          <a:srgbClr val="BA0C2F"/>
        </a:buClr>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Wingdings" charset="2"/>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Clr>
          <a:srgbClr val="BA0C2F"/>
        </a:buClr>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Wingdings" charset="2"/>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Clr>
          <a:srgbClr val="BA0C2F"/>
        </a:buClr>
        <a:buFont typeface="Arial" charset="0"/>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1211264"/>
            <a:ext cx="8229600" cy="1143000"/>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2536827"/>
            <a:ext cx="8229600" cy="975158"/>
          </a:xfrm>
          <a:prstGeom prst="rect">
            <a:avLst/>
          </a:prstGeom>
        </p:spPr>
        <p:txBody>
          <a:bodyPr vert="horz" lIns="91440" tIns="45720" rIns="91440" bIns="45720" rtlCol="0">
            <a:normAutofit/>
          </a:bodyPr>
          <a:lstStyle/>
          <a:p>
            <a:pPr lvl="0"/>
            <a:r>
              <a:rPr lang="en-US" dirty="0" smtClean="0"/>
              <a:t>Click to edit Master text styles</a:t>
            </a:r>
          </a:p>
        </p:txBody>
      </p:sp>
      <p:sp>
        <p:nvSpPr>
          <p:cNvPr id="9" name="Rectangle 8"/>
          <p:cNvSpPr/>
          <p:nvPr userDrawn="1"/>
        </p:nvSpPr>
        <p:spPr>
          <a:xfrm>
            <a:off x="0" y="4766235"/>
            <a:ext cx="9144000" cy="1509059"/>
          </a:xfrm>
          <a:prstGeom prst="rect">
            <a:avLst/>
          </a:prstGeom>
          <a:solidFill>
            <a:srgbClr val="BA0C2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0" name="Picture 9"/>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4178083" y="5078896"/>
            <a:ext cx="4459412" cy="793976"/>
          </a:xfrm>
          <a:prstGeom prst="rect">
            <a:avLst/>
          </a:prstGeom>
        </p:spPr>
      </p:pic>
    </p:spTree>
    <p:extLst>
      <p:ext uri="{BB962C8B-B14F-4D97-AF65-F5344CB8AC3E}">
        <p14:creationId xmlns:p14="http://schemas.microsoft.com/office/powerpoint/2010/main" val="1686819483"/>
      </p:ext>
    </p:extLst>
  </p:cSld>
  <p:clrMap bg1="lt1" tx1="dk1" bg2="lt2" tx2="dk2" accent1="accent1" accent2="accent2" accent3="accent3" accent4="accent4" accent5="accent5" accent6="accent6" hlink="hlink" folHlink="folHlink"/>
  <p:sldLayoutIdLst>
    <p:sldLayoutId id="2147483686" r:id="rId1"/>
    <p:sldLayoutId id="2147483685" r:id="rId2"/>
  </p:sldLayoutIdLst>
  <p:txStyles>
    <p:titleStyle>
      <a:lvl1pPr algn="l" defTabSz="457200" rtl="0" eaLnBrk="1" latinLnBrk="0" hangingPunct="1">
        <a:spcBef>
          <a:spcPct val="0"/>
        </a:spcBef>
        <a:buNone/>
        <a:defRPr sz="4400" b="1" kern="1200">
          <a:solidFill>
            <a:srgbClr val="BA0C2F"/>
          </a:solidFill>
          <a:latin typeface="+mj-lt"/>
          <a:ea typeface="+mj-ea"/>
          <a:cs typeface="+mj-cs"/>
        </a:defRPr>
      </a:lvl1pPr>
    </p:titleStyle>
    <p:bodyStyle>
      <a:lvl1pPr marL="0" indent="0" algn="l" defTabSz="457200" rtl="0" eaLnBrk="1" latinLnBrk="0" hangingPunct="1">
        <a:spcBef>
          <a:spcPct val="20000"/>
        </a:spcBef>
        <a:buFont typeface="Arial"/>
        <a:buNone/>
        <a:defRPr sz="3200" kern="1200">
          <a:solidFill>
            <a:schemeClr val="tx1"/>
          </a:solidFill>
          <a:latin typeface="+mn-lt"/>
          <a:ea typeface="+mn-ea"/>
          <a:cs typeface="+mn-cs"/>
        </a:defRPr>
      </a:lvl1pPr>
      <a:lvl2pPr marL="457200" indent="0" algn="l" defTabSz="457200" rtl="0" eaLnBrk="1" latinLnBrk="0" hangingPunct="1">
        <a:spcBef>
          <a:spcPct val="20000"/>
        </a:spcBef>
        <a:buFont typeface="Arial"/>
        <a:buNone/>
        <a:defRPr sz="2800" kern="1200">
          <a:solidFill>
            <a:schemeClr val="tx1"/>
          </a:solidFill>
          <a:latin typeface="+mn-lt"/>
          <a:ea typeface="+mn-ea"/>
          <a:cs typeface="+mn-cs"/>
        </a:defRPr>
      </a:lvl2pPr>
      <a:lvl3pPr marL="914400" indent="0" algn="l" defTabSz="457200" rtl="0" eaLnBrk="1" latinLnBrk="0" hangingPunct="1">
        <a:spcBef>
          <a:spcPct val="20000"/>
        </a:spcBef>
        <a:buFont typeface="Arial"/>
        <a:buNone/>
        <a:defRPr sz="2400" kern="1200">
          <a:solidFill>
            <a:schemeClr val="tx1"/>
          </a:solidFill>
          <a:latin typeface="+mn-lt"/>
          <a:ea typeface="+mn-ea"/>
          <a:cs typeface="+mn-cs"/>
        </a:defRPr>
      </a:lvl3pPr>
      <a:lvl4pPr marL="1371600" indent="0" algn="l" defTabSz="457200" rtl="0" eaLnBrk="1" latinLnBrk="0" hangingPunct="1">
        <a:spcBef>
          <a:spcPct val="20000"/>
        </a:spcBef>
        <a:buFont typeface="Arial"/>
        <a:buNone/>
        <a:defRPr sz="2000" kern="1200">
          <a:solidFill>
            <a:schemeClr val="tx1"/>
          </a:solidFill>
          <a:latin typeface="+mn-lt"/>
          <a:ea typeface="+mn-ea"/>
          <a:cs typeface="+mn-cs"/>
        </a:defRPr>
      </a:lvl4pPr>
      <a:lvl5pPr marL="1828800" indent="0" algn="l" defTabSz="457200" rtl="0" eaLnBrk="1" latinLnBrk="0" hangingPunct="1">
        <a:spcBef>
          <a:spcPct val="20000"/>
        </a:spcBef>
        <a:buFont typeface="Arial"/>
        <a:buNone/>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hyperlink" Target="mailto:bpooser@uga.edu" TargetMode="External"/><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1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hyperlink" Target="http://www.aahrpp.org/learn/considering-accreditation/value-of-accreditation"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443631"/>
            <a:ext cx="7772400" cy="1470025"/>
          </a:xfrm>
        </p:spPr>
        <p:txBody>
          <a:bodyPr/>
          <a:lstStyle/>
          <a:p>
            <a:r>
              <a:rPr lang="en-US" dirty="0" smtClean="0"/>
              <a:t>AAHRPP Accreditation</a:t>
            </a:r>
            <a:endParaRPr lang="en-US" dirty="0"/>
          </a:p>
        </p:txBody>
      </p:sp>
    </p:spTree>
    <p:extLst>
      <p:ext uri="{BB962C8B-B14F-4D97-AF65-F5344CB8AC3E}">
        <p14:creationId xmlns:p14="http://schemas.microsoft.com/office/powerpoint/2010/main" val="413206712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AAHRPP Site Visit </a:t>
            </a:r>
            <a:endParaRPr lang="en-US" dirty="0"/>
          </a:p>
        </p:txBody>
      </p:sp>
      <p:sp>
        <p:nvSpPr>
          <p:cNvPr id="3" name="Content Placeholder 2"/>
          <p:cNvSpPr>
            <a:spLocks noGrp="1"/>
          </p:cNvSpPr>
          <p:nvPr>
            <p:ph idx="1"/>
          </p:nvPr>
        </p:nvSpPr>
        <p:spPr>
          <a:xfrm>
            <a:off x="457200" y="1196412"/>
            <a:ext cx="8229600" cy="4172001"/>
          </a:xfrm>
        </p:spPr>
        <p:txBody>
          <a:bodyPr>
            <a:normAutofit fontScale="25000" lnSpcReduction="20000"/>
          </a:bodyPr>
          <a:lstStyle/>
          <a:p>
            <a:pPr lvl="0"/>
            <a:r>
              <a:rPr lang="en-US" sz="9600" dirty="0"/>
              <a:t>Be prepared to describe your education and training</a:t>
            </a:r>
          </a:p>
          <a:p>
            <a:pPr lvl="1">
              <a:buClr>
                <a:srgbClr val="BA0C2F"/>
              </a:buClr>
              <a:buFont typeface="Arial" panose="020B0604020202020204" pitchFamily="34" charset="0"/>
              <a:buChar char="•"/>
            </a:pPr>
            <a:r>
              <a:rPr lang="en-US" sz="8000" dirty="0"/>
              <a:t>CITI training</a:t>
            </a:r>
          </a:p>
          <a:p>
            <a:pPr lvl="1">
              <a:buClr>
                <a:srgbClr val="BA0C2F"/>
              </a:buClr>
              <a:buFont typeface="Arial" panose="020B0604020202020204" pitchFamily="34" charset="0"/>
              <a:buChar char="•"/>
            </a:pPr>
            <a:r>
              <a:rPr lang="en-US" sz="8000" dirty="0" smtClean="0"/>
              <a:t>IRB’s </a:t>
            </a:r>
            <a:r>
              <a:rPr lang="en-US" sz="8000" dirty="0"/>
              <a:t>/ other units’</a:t>
            </a:r>
          </a:p>
          <a:p>
            <a:pPr lvl="2"/>
            <a:r>
              <a:rPr lang="en-US" sz="8000" dirty="0"/>
              <a:t>courses</a:t>
            </a:r>
          </a:p>
          <a:p>
            <a:pPr lvl="2"/>
            <a:r>
              <a:rPr lang="en-US" sz="8000" dirty="0"/>
              <a:t>seminars</a:t>
            </a:r>
          </a:p>
          <a:p>
            <a:pPr lvl="2"/>
            <a:r>
              <a:rPr lang="en-US" sz="8000" dirty="0"/>
              <a:t>consultations </a:t>
            </a:r>
          </a:p>
          <a:p>
            <a:pPr lvl="0"/>
            <a:r>
              <a:rPr lang="en-US" sz="9600" dirty="0"/>
              <a:t>Review</a:t>
            </a:r>
          </a:p>
          <a:p>
            <a:pPr lvl="1">
              <a:buClr>
                <a:srgbClr val="BA0C2F"/>
              </a:buClr>
              <a:buFont typeface="Arial" panose="020B0604020202020204" pitchFamily="34" charset="0"/>
              <a:buChar char="•"/>
            </a:pPr>
            <a:r>
              <a:rPr lang="en-US" sz="8000" dirty="0" smtClean="0"/>
              <a:t>Belmont Report</a:t>
            </a:r>
          </a:p>
          <a:p>
            <a:pPr lvl="1">
              <a:buClr>
                <a:srgbClr val="BA0C2F"/>
              </a:buClr>
              <a:buFont typeface="Arial" panose="020B0604020202020204" pitchFamily="34" charset="0"/>
              <a:buChar char="•"/>
            </a:pPr>
            <a:r>
              <a:rPr lang="en-US" sz="8000" dirty="0" smtClean="0"/>
              <a:t>HRPP website</a:t>
            </a:r>
            <a:endParaRPr lang="en-US" sz="8000" dirty="0"/>
          </a:p>
          <a:p>
            <a:pPr lvl="1">
              <a:buClr>
                <a:srgbClr val="BA0C2F"/>
              </a:buClr>
              <a:buFont typeface="Arial" panose="020B0604020202020204" pitchFamily="34" charset="0"/>
              <a:buChar char="•"/>
            </a:pPr>
            <a:r>
              <a:rPr lang="en-US" sz="8000" dirty="0"/>
              <a:t>HRPP </a:t>
            </a:r>
            <a:r>
              <a:rPr lang="en-US" sz="8000" dirty="0" smtClean="0"/>
              <a:t>Plan</a:t>
            </a:r>
          </a:p>
          <a:p>
            <a:pPr lvl="1">
              <a:buClr>
                <a:srgbClr val="BA0C2F"/>
              </a:buClr>
              <a:buFont typeface="Arial" panose="020B0604020202020204" pitchFamily="34" charset="0"/>
              <a:buChar char="•"/>
            </a:pPr>
            <a:r>
              <a:rPr lang="en-US" sz="8000" dirty="0" smtClean="0"/>
              <a:t>Investigator’s Manual</a:t>
            </a:r>
            <a:endParaRPr lang="en-US" sz="8000" dirty="0"/>
          </a:p>
          <a:p>
            <a:pPr lvl="1">
              <a:buClr>
                <a:srgbClr val="BA0C2F"/>
              </a:buClr>
              <a:buFont typeface="Arial" panose="020B0604020202020204" pitchFamily="34" charset="0"/>
              <a:buChar char="•"/>
            </a:pPr>
            <a:r>
              <a:rPr lang="en-US" sz="8000" dirty="0"/>
              <a:t>CITI modules</a:t>
            </a:r>
          </a:p>
          <a:p>
            <a:pPr lvl="1">
              <a:buClr>
                <a:srgbClr val="BA0C2F"/>
              </a:buClr>
              <a:buFont typeface="Arial" panose="020B0604020202020204" pitchFamily="34" charset="0"/>
              <a:buChar char="•"/>
            </a:pPr>
            <a:r>
              <a:rPr lang="en-US" sz="8000" dirty="0" err="1"/>
              <a:t>UGA’s</a:t>
            </a:r>
            <a:r>
              <a:rPr lang="en-US" sz="8000" dirty="0"/>
              <a:t> </a:t>
            </a:r>
            <a:r>
              <a:rPr lang="en-US" sz="8000" dirty="0" err="1" smtClean="0"/>
              <a:t>HRPP</a:t>
            </a:r>
            <a:r>
              <a:rPr lang="en-US" sz="8000" dirty="0" smtClean="0"/>
              <a:t> Accreditation website</a:t>
            </a:r>
            <a:endParaRPr lang="en-US" sz="8000" dirty="0"/>
          </a:p>
          <a:p>
            <a:pPr marL="0" indent="0">
              <a:buNone/>
            </a:pPr>
            <a:endParaRPr lang="en-US" dirty="0"/>
          </a:p>
        </p:txBody>
      </p:sp>
    </p:spTree>
    <p:extLst>
      <p:ext uri="{BB962C8B-B14F-4D97-AF65-F5344CB8AC3E}">
        <p14:creationId xmlns:p14="http://schemas.microsoft.com/office/powerpoint/2010/main" val="234851087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What </a:t>
            </a:r>
            <a:r>
              <a:rPr lang="en-US" sz="4900" dirty="0"/>
              <a:t>should</a:t>
            </a:r>
            <a:r>
              <a:rPr lang="en-US" dirty="0"/>
              <a:t> I do now? </a:t>
            </a:r>
            <a:br>
              <a:rPr lang="en-US" dirty="0"/>
            </a:br>
            <a:endParaRPr lang="en-US" dirty="0"/>
          </a:p>
        </p:txBody>
      </p:sp>
      <p:sp>
        <p:nvSpPr>
          <p:cNvPr id="3" name="Content Placeholder 2"/>
          <p:cNvSpPr>
            <a:spLocks noGrp="1"/>
          </p:cNvSpPr>
          <p:nvPr>
            <p:ph idx="1"/>
          </p:nvPr>
        </p:nvSpPr>
        <p:spPr>
          <a:xfrm>
            <a:off x="3326296" y="862550"/>
            <a:ext cx="5526156" cy="5691809"/>
          </a:xfrm>
        </p:spPr>
        <p:txBody>
          <a:bodyPr>
            <a:normAutofit/>
          </a:bodyPr>
          <a:lstStyle/>
          <a:p>
            <a:pPr lvl="0">
              <a:buFont typeface="Arial" panose="020B0604020202020204" pitchFamily="34" charset="0"/>
              <a:buChar char="•"/>
            </a:pPr>
            <a:r>
              <a:rPr lang="en-US" sz="3400" dirty="0" smtClean="0">
                <a:solidFill>
                  <a:prstClr val="black"/>
                </a:solidFill>
              </a:rPr>
              <a:t>Visit the following websites</a:t>
            </a:r>
            <a:r>
              <a:rPr lang="en-US" dirty="0" smtClean="0"/>
              <a:t> </a:t>
            </a:r>
          </a:p>
          <a:p>
            <a:pPr lvl="1">
              <a:buClr>
                <a:srgbClr val="BA0C2F"/>
              </a:buClr>
              <a:buFont typeface="Arial" panose="020B0604020202020204" pitchFamily="34" charset="0"/>
              <a:buChar char="•"/>
            </a:pPr>
            <a:r>
              <a:rPr lang="en-US" dirty="0" err="1" smtClean="0"/>
              <a:t>HRPP</a:t>
            </a:r>
            <a:r>
              <a:rPr lang="en-US" dirty="0" smtClean="0"/>
              <a:t> Accreditation</a:t>
            </a:r>
          </a:p>
          <a:p>
            <a:pPr lvl="1">
              <a:buClr>
                <a:srgbClr val="BA0C2F"/>
              </a:buClr>
              <a:buFont typeface="Arial" panose="020B0604020202020204" pitchFamily="34" charset="0"/>
              <a:buChar char="•"/>
            </a:pPr>
            <a:r>
              <a:rPr lang="en-US" dirty="0" err="1" smtClean="0"/>
              <a:t>HRPP</a:t>
            </a:r>
            <a:r>
              <a:rPr lang="en-US" dirty="0" smtClean="0"/>
              <a:t> </a:t>
            </a:r>
          </a:p>
          <a:p>
            <a:pPr lvl="1">
              <a:buClr>
                <a:srgbClr val="BA0C2F"/>
              </a:buClr>
              <a:buFont typeface="Arial" panose="020B0604020202020204" pitchFamily="34" charset="0"/>
              <a:buChar char="•"/>
            </a:pPr>
            <a:r>
              <a:rPr lang="en-US" dirty="0" smtClean="0"/>
              <a:t>Policies &amp; Procedures</a:t>
            </a:r>
          </a:p>
          <a:p>
            <a:pPr lvl="1">
              <a:buClr>
                <a:srgbClr val="BA0C2F"/>
              </a:buClr>
              <a:buFont typeface="Arial" panose="020B0604020202020204" pitchFamily="34" charset="0"/>
              <a:buChar char="•"/>
            </a:pPr>
            <a:r>
              <a:rPr lang="en-US" dirty="0" err="1" smtClean="0">
                <a:solidFill>
                  <a:prstClr val="black"/>
                </a:solidFill>
              </a:rPr>
              <a:t>AAHRPP</a:t>
            </a:r>
            <a:endParaRPr lang="en-US" dirty="0">
              <a:solidFill>
                <a:prstClr val="black"/>
              </a:solidFill>
            </a:endParaRPr>
          </a:p>
          <a:p>
            <a:pPr lvl="0"/>
            <a:r>
              <a:rPr lang="en-US" dirty="0">
                <a:solidFill>
                  <a:prstClr val="black"/>
                </a:solidFill>
              </a:rPr>
              <a:t>Contact Dr. Benilda Pooser at 706.542.9720 or </a:t>
            </a:r>
            <a:r>
              <a:rPr lang="en-US" dirty="0">
                <a:solidFill>
                  <a:prstClr val="black"/>
                </a:solidFill>
                <a:hlinkClick r:id="rId3"/>
              </a:rPr>
              <a:t>bpooser@uga.edu</a:t>
            </a:r>
            <a:r>
              <a:rPr lang="en-US" dirty="0">
                <a:solidFill>
                  <a:prstClr val="black"/>
                </a:solidFill>
              </a:rPr>
              <a:t> for </a:t>
            </a:r>
            <a:r>
              <a:rPr lang="en-US" dirty="0" smtClean="0">
                <a:solidFill>
                  <a:prstClr val="black"/>
                </a:solidFill>
              </a:rPr>
              <a:t>questions and assistance.</a:t>
            </a:r>
            <a:endParaRPr lang="en-US" dirty="0">
              <a:solidFill>
                <a:prstClr val="black"/>
              </a:solidFill>
            </a:endParaRPr>
          </a:p>
          <a:p>
            <a:pPr lvl="1">
              <a:buClr>
                <a:srgbClr val="BA0C2F"/>
              </a:buClr>
              <a:buFont typeface="Arial" panose="020B0604020202020204" pitchFamily="34" charset="0"/>
              <a:buChar char="•"/>
            </a:pPr>
            <a:endParaRPr lang="en-US" dirty="0" smtClean="0">
              <a:solidFill>
                <a:prstClr val="black"/>
              </a:solidFill>
            </a:endParaRPr>
          </a:p>
        </p:txBody>
      </p:sp>
      <p:pic>
        <p:nvPicPr>
          <p:cNvPr id="5" name="Picture 4"/>
          <p:cNvPicPr>
            <a:picLocks noChangeAspect="1"/>
          </p:cNvPicPr>
          <p:nvPr/>
        </p:nvPicPr>
        <p:blipFill>
          <a:blip r:embed="rId4"/>
          <a:stretch>
            <a:fillRect/>
          </a:stretch>
        </p:blipFill>
        <p:spPr>
          <a:xfrm>
            <a:off x="417236" y="1099586"/>
            <a:ext cx="2909060" cy="3313235"/>
          </a:xfrm>
          <a:prstGeom prst="rect">
            <a:avLst/>
          </a:prstGeom>
        </p:spPr>
      </p:pic>
    </p:spTree>
    <p:extLst>
      <p:ext uri="{BB962C8B-B14F-4D97-AF65-F5344CB8AC3E}">
        <p14:creationId xmlns:p14="http://schemas.microsoft.com/office/powerpoint/2010/main" val="78264982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78566" y="5113788"/>
            <a:ext cx="7772400" cy="1470025"/>
          </a:xfrm>
        </p:spPr>
        <p:txBody>
          <a:bodyPr/>
          <a:lstStyle/>
          <a:p>
            <a:r>
              <a:rPr lang="en-US" dirty="0" smtClean="0"/>
              <a:t>Thank you!</a:t>
            </a:r>
            <a:endParaRPr lang="en-US" dirty="0"/>
          </a:p>
        </p:txBody>
      </p:sp>
      <p:pic>
        <p:nvPicPr>
          <p:cNvPr id="3" name="Picture 2"/>
          <p:cNvPicPr>
            <a:picLocks noChangeAspect="1"/>
          </p:cNvPicPr>
          <p:nvPr/>
        </p:nvPicPr>
        <p:blipFill>
          <a:blip r:embed="rId3"/>
          <a:stretch>
            <a:fillRect/>
          </a:stretch>
        </p:blipFill>
        <p:spPr>
          <a:xfrm rot="879172">
            <a:off x="2843625" y="1978795"/>
            <a:ext cx="5100751" cy="2865931"/>
          </a:xfrm>
          <a:prstGeom prst="rect">
            <a:avLst/>
          </a:prstGeom>
        </p:spPr>
      </p:pic>
    </p:spTree>
    <p:extLst>
      <p:ext uri="{BB962C8B-B14F-4D97-AF65-F5344CB8AC3E}">
        <p14:creationId xmlns:p14="http://schemas.microsoft.com/office/powerpoint/2010/main" val="174982194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What is AAHRPP?</a:t>
            </a:r>
            <a:endParaRPr lang="en-US" dirty="0"/>
          </a:p>
        </p:txBody>
      </p:sp>
      <p:sp>
        <p:nvSpPr>
          <p:cNvPr id="3" name="Content Placeholder 2"/>
          <p:cNvSpPr>
            <a:spLocks noGrp="1"/>
          </p:cNvSpPr>
          <p:nvPr>
            <p:ph idx="1"/>
          </p:nvPr>
        </p:nvSpPr>
        <p:spPr>
          <a:xfrm>
            <a:off x="457200" y="1600200"/>
            <a:ext cx="8229600" cy="3925957"/>
          </a:xfrm>
        </p:spPr>
        <p:txBody>
          <a:bodyPr>
            <a:normAutofit/>
          </a:bodyPr>
          <a:lstStyle/>
          <a:p>
            <a:pPr>
              <a:buFont typeface="Arial" panose="020B0604020202020204" pitchFamily="34" charset="0"/>
              <a:buChar char="•"/>
            </a:pPr>
            <a:r>
              <a:rPr lang="en-US" dirty="0" smtClean="0"/>
              <a:t>Association for the Accreditation of Human Research Protection Programs </a:t>
            </a:r>
            <a:endParaRPr lang="en-US" dirty="0"/>
          </a:p>
          <a:p>
            <a:pPr lvl="1">
              <a:buClr>
                <a:srgbClr val="BA0C2F"/>
              </a:buClr>
              <a:buFont typeface="Arial" panose="020B0604020202020204" pitchFamily="34" charset="0"/>
              <a:buChar char="•"/>
            </a:pPr>
            <a:r>
              <a:rPr lang="en-US" dirty="0" smtClean="0"/>
              <a:t>Non-profit, independent, international</a:t>
            </a:r>
          </a:p>
          <a:p>
            <a:pPr>
              <a:buFont typeface="Arial" panose="020B0604020202020204" pitchFamily="34" charset="0"/>
              <a:buChar char="•"/>
            </a:pPr>
            <a:r>
              <a:rPr lang="en-US" dirty="0" smtClean="0"/>
              <a:t>Accredits public and private organizations </a:t>
            </a:r>
          </a:p>
          <a:p>
            <a:pPr lvl="1">
              <a:buClr>
                <a:srgbClr val="BA0C2F"/>
              </a:buClr>
              <a:buFont typeface="Arial" panose="020B0604020202020204" pitchFamily="34" charset="0"/>
              <a:buChar char="•"/>
            </a:pPr>
            <a:r>
              <a:rPr lang="en-US" dirty="0" smtClean="0"/>
              <a:t>251 accredited organizations </a:t>
            </a:r>
          </a:p>
          <a:p>
            <a:pPr lvl="1">
              <a:buClr>
                <a:srgbClr val="BA0C2F"/>
              </a:buClr>
              <a:buFont typeface="Arial" panose="020B0604020202020204" pitchFamily="34" charset="0"/>
              <a:buChar char="•"/>
            </a:pPr>
            <a:r>
              <a:rPr lang="en-US" dirty="0" smtClean="0"/>
              <a:t>In the US and foreign countries </a:t>
            </a:r>
          </a:p>
          <a:p>
            <a:pPr>
              <a:buFont typeface="Arial" panose="020B0604020202020204" pitchFamily="34" charset="0"/>
              <a:buChar char="•"/>
            </a:pPr>
            <a:endParaRPr lang="en-US" dirty="0"/>
          </a:p>
          <a:p>
            <a:pPr marL="0" indent="0">
              <a:buNone/>
            </a:pPr>
            <a:endParaRPr lang="en-US" sz="3300" dirty="0">
              <a:solidFill>
                <a:prstClr val="black"/>
              </a:solidFill>
            </a:endParaRPr>
          </a:p>
          <a:p>
            <a:pPr>
              <a:buFont typeface="Arial" panose="020B0604020202020204" pitchFamily="34" charset="0"/>
              <a:buChar char="•"/>
            </a:pPr>
            <a:endParaRPr lang="en-US" sz="3300" dirty="0" smtClean="0">
              <a:solidFill>
                <a:prstClr val="black"/>
              </a:solidFill>
            </a:endParaRPr>
          </a:p>
          <a:p>
            <a:pPr marL="0" indent="0">
              <a:buNone/>
            </a:pPr>
            <a:endParaRPr lang="en-US" dirty="0" smtClean="0"/>
          </a:p>
          <a:p>
            <a:endParaRPr lang="en-US" dirty="0"/>
          </a:p>
        </p:txBody>
      </p:sp>
    </p:spTree>
    <p:extLst>
      <p:ext uri="{BB962C8B-B14F-4D97-AF65-F5344CB8AC3E}">
        <p14:creationId xmlns:p14="http://schemas.microsoft.com/office/powerpoint/2010/main" val="424119673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Why Accredit?</a:t>
            </a:r>
            <a:endParaRPr lang="en-US" dirty="0"/>
          </a:p>
        </p:txBody>
      </p:sp>
      <p:sp>
        <p:nvSpPr>
          <p:cNvPr id="3" name="Content Placeholder 2"/>
          <p:cNvSpPr>
            <a:spLocks noGrp="1"/>
          </p:cNvSpPr>
          <p:nvPr>
            <p:ph idx="1"/>
          </p:nvPr>
        </p:nvSpPr>
        <p:spPr/>
        <p:txBody>
          <a:bodyPr>
            <a:normAutofit lnSpcReduction="10000"/>
          </a:bodyPr>
          <a:lstStyle/>
          <a:p>
            <a:pPr lvl="0"/>
            <a:r>
              <a:rPr lang="en-US" dirty="0">
                <a:solidFill>
                  <a:prstClr val="black"/>
                </a:solidFill>
              </a:rPr>
              <a:t>AAHRPP accreditation</a:t>
            </a:r>
          </a:p>
          <a:p>
            <a:pPr lvl="1">
              <a:buClr>
                <a:srgbClr val="BA0C2F"/>
              </a:buClr>
              <a:buFont typeface="Arial" panose="020B0604020202020204" pitchFamily="34" charset="0"/>
              <a:buChar char="•"/>
            </a:pPr>
            <a:r>
              <a:rPr lang="en-US" dirty="0">
                <a:solidFill>
                  <a:prstClr val="black"/>
                </a:solidFill>
              </a:rPr>
              <a:t>Strengthens human </a:t>
            </a:r>
            <a:r>
              <a:rPr lang="en-US" dirty="0" smtClean="0">
                <a:solidFill>
                  <a:prstClr val="black"/>
                </a:solidFill>
              </a:rPr>
              <a:t>subjects </a:t>
            </a:r>
            <a:r>
              <a:rPr lang="en-US" dirty="0">
                <a:solidFill>
                  <a:prstClr val="black"/>
                </a:solidFill>
              </a:rPr>
              <a:t>protections </a:t>
            </a:r>
          </a:p>
          <a:p>
            <a:pPr lvl="1">
              <a:buClr>
                <a:srgbClr val="BA0C2F"/>
              </a:buClr>
              <a:buFont typeface="Arial" panose="020B0604020202020204" pitchFamily="34" charset="0"/>
              <a:buChar char="•"/>
            </a:pPr>
            <a:r>
              <a:rPr lang="en-US" dirty="0">
                <a:solidFill>
                  <a:prstClr val="black"/>
                </a:solidFill>
              </a:rPr>
              <a:t>Builds public trust and confidence</a:t>
            </a:r>
          </a:p>
          <a:p>
            <a:pPr lvl="0">
              <a:buFont typeface="Arial" panose="020B0604020202020204" pitchFamily="34" charset="0"/>
              <a:buChar char="•"/>
            </a:pPr>
            <a:r>
              <a:rPr lang="en-US" dirty="0">
                <a:solidFill>
                  <a:prstClr val="black"/>
                </a:solidFill>
              </a:rPr>
              <a:t>Value of accreditation</a:t>
            </a:r>
          </a:p>
          <a:p>
            <a:pPr lvl="1">
              <a:buClr>
                <a:srgbClr val="BA0C2F"/>
              </a:buClr>
              <a:buFont typeface="Arial" panose="020B0604020202020204" pitchFamily="34" charset="0"/>
              <a:buChar char="•"/>
            </a:pPr>
            <a:r>
              <a:rPr lang="en-US" dirty="0" smtClean="0">
                <a:solidFill>
                  <a:prstClr val="black"/>
                </a:solidFill>
              </a:rPr>
              <a:t>Extends beyond the research subjects</a:t>
            </a:r>
            <a:endParaRPr lang="en-US" dirty="0" smtClean="0">
              <a:solidFill>
                <a:prstClr val="black"/>
              </a:solidFill>
              <a:hlinkClick r:id="rId3"/>
            </a:endParaRPr>
          </a:p>
          <a:p>
            <a:pPr lvl="1">
              <a:buClr>
                <a:srgbClr val="BA0C2F"/>
              </a:buClr>
              <a:buFont typeface="Arial" panose="020B0604020202020204" pitchFamily="34" charset="0"/>
              <a:buChar char="•"/>
            </a:pPr>
            <a:r>
              <a:rPr lang="en-US" dirty="0" smtClean="0">
                <a:solidFill>
                  <a:prstClr val="black"/>
                </a:solidFill>
                <a:hlinkClick r:id="rId3"/>
              </a:rPr>
              <a:t>http</a:t>
            </a:r>
            <a:r>
              <a:rPr lang="en-US" dirty="0">
                <a:solidFill>
                  <a:prstClr val="black"/>
                </a:solidFill>
                <a:hlinkClick r:id="rId3"/>
              </a:rPr>
              <a:t>://</a:t>
            </a:r>
            <a:r>
              <a:rPr lang="en-US" dirty="0" smtClean="0">
                <a:solidFill>
                  <a:prstClr val="black"/>
                </a:solidFill>
                <a:hlinkClick r:id="rId3"/>
              </a:rPr>
              <a:t>www.aahrpp.org/learn/considering-accreditation/value-of-accreditation</a:t>
            </a:r>
            <a:endParaRPr lang="en-US" dirty="0">
              <a:solidFill>
                <a:prstClr val="black"/>
              </a:solidFill>
            </a:endParaRPr>
          </a:p>
        </p:txBody>
      </p:sp>
    </p:spTree>
    <p:extLst>
      <p:ext uri="{BB962C8B-B14F-4D97-AF65-F5344CB8AC3E}">
        <p14:creationId xmlns:p14="http://schemas.microsoft.com/office/powerpoint/2010/main" val="36605264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accreditation is and is not…</a:t>
            </a:r>
            <a:endParaRPr lang="en-US" dirty="0"/>
          </a:p>
        </p:txBody>
      </p:sp>
      <p:sp>
        <p:nvSpPr>
          <p:cNvPr id="3" name="Content Placeholder 2"/>
          <p:cNvSpPr>
            <a:spLocks noGrp="1"/>
          </p:cNvSpPr>
          <p:nvPr>
            <p:ph idx="1"/>
          </p:nvPr>
        </p:nvSpPr>
        <p:spPr>
          <a:xfrm>
            <a:off x="457200" y="1600200"/>
            <a:ext cx="8229600" cy="4045225"/>
          </a:xfrm>
        </p:spPr>
        <p:txBody>
          <a:bodyPr>
            <a:normAutofit fontScale="85000" lnSpcReduction="20000"/>
          </a:bodyPr>
          <a:lstStyle/>
          <a:p>
            <a:r>
              <a:rPr lang="en-US" dirty="0" smtClean="0">
                <a:latin typeface="Trebuchet MS" panose="020B0603020202020204" pitchFamily="34" charset="0"/>
              </a:rPr>
              <a:t>Accreditation is …</a:t>
            </a:r>
            <a:endParaRPr lang="en-US" dirty="0">
              <a:latin typeface="Trebuchet MS" panose="020B0603020202020204" pitchFamily="34" charset="0"/>
            </a:endParaRPr>
          </a:p>
          <a:p>
            <a:pPr lvl="1">
              <a:buClr>
                <a:srgbClr val="BA0C2F"/>
              </a:buClr>
              <a:buFont typeface="Arial" panose="020B0604020202020204" pitchFamily="34" charset="0"/>
              <a:buChar char="•"/>
            </a:pPr>
            <a:r>
              <a:rPr lang="en-US" dirty="0" smtClean="0">
                <a:latin typeface="Trebuchet MS" panose="020B0603020202020204" pitchFamily="34" charset="0"/>
              </a:rPr>
              <a:t>Intensive, in-depth internal review and evaluation </a:t>
            </a:r>
          </a:p>
          <a:p>
            <a:pPr lvl="1">
              <a:buClr>
                <a:srgbClr val="BA0C2F"/>
              </a:buClr>
              <a:buFont typeface="Arial" panose="020B0604020202020204" pitchFamily="34" charset="0"/>
              <a:buChar char="•"/>
            </a:pPr>
            <a:r>
              <a:rPr lang="en-US" dirty="0" smtClean="0">
                <a:latin typeface="Trebuchet MS" panose="020B0603020202020204" pitchFamily="34" charset="0"/>
              </a:rPr>
              <a:t>Applying consistent high ethical standards</a:t>
            </a:r>
          </a:p>
          <a:p>
            <a:pPr marL="457200" lvl="1" indent="0">
              <a:buClr>
                <a:srgbClr val="BA0C2F"/>
              </a:buClr>
              <a:buNone/>
            </a:pPr>
            <a:endParaRPr lang="en-US" dirty="0" smtClean="0">
              <a:latin typeface="Trebuchet MS" panose="020B0603020202020204" pitchFamily="34" charset="0"/>
            </a:endParaRPr>
          </a:p>
          <a:p>
            <a:r>
              <a:rPr lang="en-US" dirty="0" smtClean="0">
                <a:latin typeface="Trebuchet MS" panose="020B0603020202020204" pitchFamily="34" charset="0"/>
              </a:rPr>
              <a:t>Accreditation does not …</a:t>
            </a:r>
          </a:p>
          <a:p>
            <a:pPr lvl="1">
              <a:buClr>
                <a:srgbClr val="BA0C2F"/>
              </a:buClr>
              <a:buFont typeface="Arial" panose="020B0604020202020204" pitchFamily="34" charset="0"/>
              <a:buChar char="•"/>
            </a:pPr>
            <a:r>
              <a:rPr lang="en-US" dirty="0" smtClean="0">
                <a:latin typeface="Trebuchet MS" panose="020B0603020202020204" pitchFamily="34" charset="0"/>
              </a:rPr>
              <a:t>“Audit</a:t>
            </a:r>
            <a:r>
              <a:rPr lang="en-US" dirty="0">
                <a:latin typeface="Trebuchet MS" panose="020B0603020202020204" pitchFamily="34" charset="0"/>
              </a:rPr>
              <a:t>” decisions made by the </a:t>
            </a:r>
            <a:r>
              <a:rPr lang="en-US" dirty="0" smtClean="0">
                <a:latin typeface="Trebuchet MS" panose="020B0603020202020204" pitchFamily="34" charset="0"/>
              </a:rPr>
              <a:t>IRB</a:t>
            </a:r>
          </a:p>
          <a:p>
            <a:pPr lvl="1">
              <a:buClr>
                <a:srgbClr val="BA0C2F"/>
              </a:buClr>
              <a:buFont typeface="Arial" panose="020B0604020202020204" pitchFamily="34" charset="0"/>
              <a:buChar char="•"/>
            </a:pPr>
            <a:r>
              <a:rPr lang="en-US" dirty="0" smtClean="0">
                <a:latin typeface="Trebuchet MS" panose="020B0603020202020204" pitchFamily="34" charset="0"/>
              </a:rPr>
              <a:t>Critique research protocols</a:t>
            </a:r>
          </a:p>
          <a:p>
            <a:pPr lvl="1">
              <a:buClr>
                <a:srgbClr val="BA0C2F"/>
              </a:buClr>
              <a:buFont typeface="Arial" panose="020B0604020202020204" pitchFamily="34" charset="0"/>
              <a:buChar char="•"/>
            </a:pPr>
            <a:r>
              <a:rPr lang="en-US" dirty="0" smtClean="0">
                <a:latin typeface="Trebuchet MS" panose="020B0603020202020204" pitchFamily="34" charset="0"/>
              </a:rPr>
              <a:t>Report </a:t>
            </a:r>
            <a:r>
              <a:rPr lang="en-US" dirty="0">
                <a:latin typeface="Trebuchet MS" panose="020B0603020202020204" pitchFamily="34" charset="0"/>
              </a:rPr>
              <a:t>“findings” to regulatory </a:t>
            </a:r>
            <a:r>
              <a:rPr lang="en-US" dirty="0" smtClean="0">
                <a:latin typeface="Trebuchet MS" panose="020B0603020202020204" pitchFamily="34" charset="0"/>
              </a:rPr>
              <a:t>agencies</a:t>
            </a:r>
          </a:p>
          <a:p>
            <a:pPr marL="457200" lvl="1" indent="0">
              <a:buClr>
                <a:srgbClr val="BA0C2F"/>
              </a:buClr>
              <a:buNone/>
            </a:pPr>
            <a:endParaRPr lang="en-US" dirty="0">
              <a:solidFill>
                <a:srgbClr val="1E477B"/>
              </a:solidFill>
              <a:latin typeface="Trebuchet MS" panose="020B0603020202020204" pitchFamily="34" charset="0"/>
            </a:endParaRPr>
          </a:p>
          <a:p>
            <a:r>
              <a:rPr lang="en-US" i="1" dirty="0" smtClean="0">
                <a:solidFill>
                  <a:srgbClr val="BA0C2F"/>
                </a:solidFill>
                <a:latin typeface="Trebuchet MS" panose="020B0603020202020204" pitchFamily="34" charset="0"/>
              </a:rPr>
              <a:t>The accreditation </a:t>
            </a:r>
            <a:r>
              <a:rPr lang="en-US" i="1" dirty="0">
                <a:solidFill>
                  <a:srgbClr val="BA0C2F"/>
                </a:solidFill>
                <a:latin typeface="Trebuchet MS" panose="020B0603020202020204" pitchFamily="34" charset="0"/>
              </a:rPr>
              <a:t>process is confidential!</a:t>
            </a:r>
            <a:endParaRPr lang="en-US" dirty="0">
              <a:solidFill>
                <a:srgbClr val="BA0C2F"/>
              </a:solidFill>
              <a:latin typeface="Trebuchet MS" panose="020B0603020202020204" pitchFamily="34" charset="0"/>
            </a:endParaRPr>
          </a:p>
          <a:p>
            <a:endParaRPr lang="en-US" dirty="0"/>
          </a:p>
        </p:txBody>
      </p:sp>
    </p:spTree>
    <p:extLst>
      <p:ext uri="{BB962C8B-B14F-4D97-AF65-F5344CB8AC3E}">
        <p14:creationId xmlns:p14="http://schemas.microsoft.com/office/powerpoint/2010/main" val="18274483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Accreditation Process</a:t>
            </a:r>
            <a:endParaRPr lang="en-US" dirty="0"/>
          </a:p>
        </p:txBody>
      </p:sp>
      <p:pic>
        <p:nvPicPr>
          <p:cNvPr id="6" name="Content Placeholder 5"/>
          <p:cNvPicPr>
            <a:picLocks noGrp="1" noChangeAspect="1"/>
          </p:cNvPicPr>
          <p:nvPr>
            <p:ph idx="1"/>
          </p:nvPr>
        </p:nvPicPr>
        <p:blipFill>
          <a:blip r:embed="rId3"/>
          <a:stretch>
            <a:fillRect/>
          </a:stretch>
        </p:blipFill>
        <p:spPr>
          <a:xfrm>
            <a:off x="582266" y="1219200"/>
            <a:ext cx="8104534" cy="4094922"/>
          </a:xfrm>
          <a:prstGeom prst="rect">
            <a:avLst/>
          </a:prstGeom>
        </p:spPr>
      </p:pic>
    </p:spTree>
    <p:extLst>
      <p:ext uri="{BB962C8B-B14F-4D97-AF65-F5344CB8AC3E}">
        <p14:creationId xmlns:p14="http://schemas.microsoft.com/office/powerpoint/2010/main" val="364153762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Accreditation Domains</a:t>
            </a:r>
            <a:endParaRPr lang="en-US" dirty="0"/>
          </a:p>
        </p:txBody>
      </p:sp>
      <p:pic>
        <p:nvPicPr>
          <p:cNvPr id="5" name="Content Placeholder 4"/>
          <p:cNvPicPr>
            <a:picLocks noGrp="1" noChangeAspect="1"/>
          </p:cNvPicPr>
          <p:nvPr>
            <p:ph idx="1"/>
          </p:nvPr>
        </p:nvPicPr>
        <p:blipFill>
          <a:blip r:embed="rId3"/>
          <a:stretch>
            <a:fillRect/>
          </a:stretch>
        </p:blipFill>
        <p:spPr>
          <a:xfrm>
            <a:off x="457200" y="1607123"/>
            <a:ext cx="8229600" cy="3537391"/>
          </a:xfrm>
          <a:prstGeom prst="rect">
            <a:avLst/>
          </a:prstGeom>
        </p:spPr>
      </p:pic>
    </p:spTree>
    <p:extLst>
      <p:ext uri="{BB962C8B-B14F-4D97-AF65-F5344CB8AC3E}">
        <p14:creationId xmlns:p14="http://schemas.microsoft.com/office/powerpoint/2010/main" val="428287523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AAHRPP Site Visit</a:t>
            </a:r>
            <a:endParaRPr lang="en-US" dirty="0"/>
          </a:p>
        </p:txBody>
      </p:sp>
      <p:sp>
        <p:nvSpPr>
          <p:cNvPr id="3" name="Content Placeholder 2"/>
          <p:cNvSpPr>
            <a:spLocks noGrp="1"/>
          </p:cNvSpPr>
          <p:nvPr>
            <p:ph idx="1"/>
          </p:nvPr>
        </p:nvSpPr>
        <p:spPr>
          <a:xfrm>
            <a:off x="457200" y="1600200"/>
            <a:ext cx="8229600" cy="3959941"/>
          </a:xfrm>
        </p:spPr>
        <p:txBody>
          <a:bodyPr/>
          <a:lstStyle/>
          <a:p>
            <a:r>
              <a:rPr lang="en-US" dirty="0" smtClean="0"/>
              <a:t>Key HRPP personnel will be interviewed </a:t>
            </a:r>
          </a:p>
          <a:p>
            <a:pPr lvl="1">
              <a:buClr>
                <a:srgbClr val="BA0C2F"/>
              </a:buClr>
              <a:buFont typeface="Arial" panose="020B0604020202020204" pitchFamily="34" charset="0"/>
              <a:buChar char="•"/>
            </a:pPr>
            <a:r>
              <a:rPr lang="en-US" dirty="0" smtClean="0"/>
              <a:t>Investigators</a:t>
            </a:r>
          </a:p>
          <a:p>
            <a:pPr lvl="1">
              <a:buClr>
                <a:srgbClr val="BA0C2F"/>
              </a:buClr>
              <a:buFont typeface="Arial" panose="020B0604020202020204" pitchFamily="34" charset="0"/>
              <a:buChar char="•"/>
            </a:pPr>
            <a:r>
              <a:rPr lang="en-US" dirty="0" smtClean="0"/>
              <a:t>Research Staff</a:t>
            </a:r>
          </a:p>
          <a:p>
            <a:pPr lvl="1">
              <a:buClr>
                <a:srgbClr val="BA0C2F"/>
              </a:buClr>
              <a:buFont typeface="Arial" panose="020B0604020202020204" pitchFamily="34" charset="0"/>
              <a:buChar char="•"/>
            </a:pPr>
            <a:r>
              <a:rPr lang="en-US" dirty="0" smtClean="0"/>
              <a:t>IRB Chairs, Vice-Chairs, and Members</a:t>
            </a:r>
          </a:p>
          <a:p>
            <a:pPr lvl="1">
              <a:buClr>
                <a:srgbClr val="BA0C2F"/>
              </a:buClr>
              <a:buFont typeface="Arial" panose="020B0604020202020204" pitchFamily="34" charset="0"/>
              <a:buChar char="•"/>
            </a:pPr>
            <a:r>
              <a:rPr lang="en-US" dirty="0" err="1" smtClean="0"/>
              <a:t>HSO</a:t>
            </a:r>
            <a:r>
              <a:rPr lang="en-US" dirty="0" smtClean="0"/>
              <a:t>/IRB Staff</a:t>
            </a:r>
          </a:p>
          <a:p>
            <a:pPr lvl="1">
              <a:buClr>
                <a:srgbClr val="BA0C2F"/>
              </a:buClr>
              <a:buFont typeface="Arial" panose="020B0604020202020204" pitchFamily="34" charset="0"/>
              <a:buChar char="•"/>
            </a:pPr>
            <a:r>
              <a:rPr lang="en-US" dirty="0" smtClean="0"/>
              <a:t>Institutional Leadership</a:t>
            </a:r>
          </a:p>
          <a:p>
            <a:endParaRPr lang="en-US" dirty="0" smtClean="0"/>
          </a:p>
          <a:p>
            <a:endParaRPr lang="en-US" dirty="0"/>
          </a:p>
        </p:txBody>
      </p:sp>
    </p:spTree>
    <p:extLst>
      <p:ext uri="{BB962C8B-B14F-4D97-AF65-F5344CB8AC3E}">
        <p14:creationId xmlns:p14="http://schemas.microsoft.com/office/powerpoint/2010/main" val="411202174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AAHRPP Site Visit</a:t>
            </a:r>
            <a:endParaRPr lang="en-US" dirty="0"/>
          </a:p>
        </p:txBody>
      </p:sp>
      <p:sp>
        <p:nvSpPr>
          <p:cNvPr id="3" name="Content Placeholder 2"/>
          <p:cNvSpPr>
            <a:spLocks noGrp="1"/>
          </p:cNvSpPr>
          <p:nvPr>
            <p:ph idx="1"/>
          </p:nvPr>
        </p:nvSpPr>
        <p:spPr/>
        <p:txBody>
          <a:bodyPr>
            <a:normAutofit fontScale="77500" lnSpcReduction="20000"/>
          </a:bodyPr>
          <a:lstStyle/>
          <a:p>
            <a:pPr lvl="0"/>
            <a:r>
              <a:rPr lang="en-US" dirty="0"/>
              <a:t>If you are selected for an AAHRPP interview, you will</a:t>
            </a:r>
            <a:endParaRPr lang="en-US" sz="4800" dirty="0"/>
          </a:p>
          <a:p>
            <a:pPr lvl="1">
              <a:buClr>
                <a:srgbClr val="BA0C2F"/>
              </a:buClr>
              <a:buFont typeface="Arial" panose="020B0604020202020204" pitchFamily="34" charset="0"/>
              <a:buChar char="•"/>
            </a:pPr>
            <a:r>
              <a:rPr lang="en-US" dirty="0"/>
              <a:t>be notified in advance by </a:t>
            </a:r>
            <a:r>
              <a:rPr lang="en-US" dirty="0" err="1" smtClean="0"/>
              <a:t>UGA’s</a:t>
            </a:r>
            <a:r>
              <a:rPr lang="en-US" dirty="0" smtClean="0"/>
              <a:t> Office of Research</a:t>
            </a:r>
            <a:endParaRPr lang="en-US" sz="4400" dirty="0"/>
          </a:p>
          <a:p>
            <a:pPr lvl="1">
              <a:buClr>
                <a:srgbClr val="BA0C2F"/>
              </a:buClr>
              <a:buFont typeface="Arial" panose="020B0604020202020204" pitchFamily="34" charset="0"/>
              <a:buChar char="•"/>
            </a:pPr>
            <a:r>
              <a:rPr lang="en-US" dirty="0"/>
              <a:t>receive additional information</a:t>
            </a:r>
            <a:endParaRPr lang="en-US" sz="4400" dirty="0"/>
          </a:p>
          <a:p>
            <a:pPr lvl="1">
              <a:buClr>
                <a:srgbClr val="BA0C2F"/>
              </a:buClr>
              <a:buFont typeface="Arial" panose="020B0604020202020204" pitchFamily="34" charset="0"/>
              <a:buChar char="•"/>
            </a:pPr>
            <a:r>
              <a:rPr lang="en-US" dirty="0"/>
              <a:t>be asked by AAHRPP about human subjects protections</a:t>
            </a:r>
            <a:endParaRPr lang="en-US" sz="4400" dirty="0"/>
          </a:p>
          <a:p>
            <a:pPr lvl="0"/>
            <a:r>
              <a:rPr lang="en-US" dirty="0"/>
              <a:t>Be prepared for your AAHRPP </a:t>
            </a:r>
            <a:r>
              <a:rPr lang="en-US" dirty="0" smtClean="0"/>
              <a:t>interview</a:t>
            </a:r>
            <a:endParaRPr lang="en-US" sz="4800" dirty="0"/>
          </a:p>
          <a:p>
            <a:pPr lvl="1">
              <a:buClr>
                <a:srgbClr val="BA0C2F"/>
              </a:buClr>
              <a:buFont typeface="Arial" panose="020B0604020202020204" pitchFamily="34" charset="0"/>
              <a:buChar char="•"/>
            </a:pPr>
            <a:r>
              <a:rPr lang="en-US" dirty="0"/>
              <a:t>You represent </a:t>
            </a:r>
            <a:r>
              <a:rPr lang="en-US" dirty="0" err="1" smtClean="0"/>
              <a:t>UGA’s</a:t>
            </a:r>
            <a:r>
              <a:rPr lang="en-US" dirty="0" smtClean="0"/>
              <a:t> HRPP</a:t>
            </a:r>
            <a:endParaRPr lang="en-US" sz="4400" dirty="0"/>
          </a:p>
          <a:p>
            <a:pPr lvl="1">
              <a:buClr>
                <a:srgbClr val="BA0C2F"/>
              </a:buClr>
              <a:buFont typeface="Arial" panose="020B0604020202020204" pitchFamily="34" charset="0"/>
              <a:buChar char="•"/>
            </a:pPr>
            <a:r>
              <a:rPr lang="en-US" dirty="0"/>
              <a:t>You play a critical role in </a:t>
            </a:r>
            <a:r>
              <a:rPr lang="en-US" dirty="0" smtClean="0"/>
              <a:t>UGA’s </a:t>
            </a:r>
            <a:r>
              <a:rPr lang="en-US" dirty="0"/>
              <a:t>efforts toward </a:t>
            </a:r>
            <a:r>
              <a:rPr lang="en-US" dirty="0" smtClean="0"/>
              <a:t>reaccreditation</a:t>
            </a:r>
            <a:endParaRPr lang="en-US" sz="4400" dirty="0"/>
          </a:p>
          <a:p>
            <a:pPr lvl="1">
              <a:buClr>
                <a:srgbClr val="BA0C2F"/>
              </a:buClr>
              <a:buFont typeface="Arial" panose="020B0604020202020204" pitchFamily="34" charset="0"/>
              <a:buChar char="•"/>
            </a:pPr>
            <a:r>
              <a:rPr lang="en-US" dirty="0"/>
              <a:t>Make sure you understand</a:t>
            </a:r>
            <a:endParaRPr lang="en-US" sz="4400" dirty="0"/>
          </a:p>
          <a:p>
            <a:pPr lvl="2"/>
            <a:r>
              <a:rPr lang="en-US" dirty="0"/>
              <a:t>HRPP structure</a:t>
            </a:r>
            <a:endParaRPr lang="en-US" sz="4000" dirty="0"/>
          </a:p>
          <a:p>
            <a:pPr lvl="2"/>
            <a:r>
              <a:rPr lang="en-US" dirty="0"/>
              <a:t>Y</a:t>
            </a:r>
            <a:r>
              <a:rPr lang="en-US" dirty="0" smtClean="0"/>
              <a:t>our </a:t>
            </a:r>
            <a:r>
              <a:rPr lang="en-US" dirty="0"/>
              <a:t>role within </a:t>
            </a:r>
            <a:r>
              <a:rPr lang="en-US" dirty="0" smtClean="0"/>
              <a:t>the HRPP </a:t>
            </a:r>
            <a:r>
              <a:rPr lang="en-US" dirty="0"/>
              <a:t>structure</a:t>
            </a:r>
            <a:endParaRPr lang="en-US" sz="4000" dirty="0"/>
          </a:p>
          <a:p>
            <a:endParaRPr lang="en-US" dirty="0"/>
          </a:p>
        </p:txBody>
      </p:sp>
    </p:spTree>
    <p:extLst>
      <p:ext uri="{BB962C8B-B14F-4D97-AF65-F5344CB8AC3E}">
        <p14:creationId xmlns:p14="http://schemas.microsoft.com/office/powerpoint/2010/main" val="308979531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AAHRPP Site Visit</a:t>
            </a:r>
            <a:endParaRPr lang="en-US" dirty="0"/>
          </a:p>
        </p:txBody>
      </p:sp>
      <p:sp>
        <p:nvSpPr>
          <p:cNvPr id="3" name="Content Placeholder 2"/>
          <p:cNvSpPr>
            <a:spLocks noGrp="1"/>
          </p:cNvSpPr>
          <p:nvPr>
            <p:ph idx="1"/>
          </p:nvPr>
        </p:nvSpPr>
        <p:spPr/>
        <p:txBody>
          <a:bodyPr>
            <a:normAutofit fontScale="85000" lnSpcReduction="20000"/>
          </a:bodyPr>
          <a:lstStyle/>
          <a:p>
            <a:r>
              <a:rPr lang="en-US" dirty="0" smtClean="0"/>
              <a:t>Re-familiarize </a:t>
            </a:r>
            <a:r>
              <a:rPr lang="en-US" dirty="0"/>
              <a:t>yourself with </a:t>
            </a:r>
            <a:r>
              <a:rPr lang="en-US" dirty="0" smtClean="0"/>
              <a:t>HRPP policies/procedures </a:t>
            </a:r>
            <a:r>
              <a:rPr lang="en-US" dirty="0"/>
              <a:t>that apply to your </a:t>
            </a:r>
            <a:r>
              <a:rPr lang="en-US" dirty="0" smtClean="0"/>
              <a:t>role</a:t>
            </a:r>
          </a:p>
          <a:p>
            <a:r>
              <a:rPr lang="en-US" dirty="0" smtClean="0"/>
              <a:t>Ensure </a:t>
            </a:r>
            <a:r>
              <a:rPr lang="en-US" dirty="0"/>
              <a:t>you are familiar </a:t>
            </a:r>
            <a:r>
              <a:rPr lang="en-US" dirty="0" smtClean="0"/>
              <a:t>with </a:t>
            </a:r>
            <a:endParaRPr lang="en-US" dirty="0"/>
          </a:p>
          <a:p>
            <a:pPr lvl="1">
              <a:buClr>
                <a:srgbClr val="BA0C2F"/>
              </a:buClr>
              <a:buFont typeface="Arial" panose="020B0604020202020204" pitchFamily="34" charset="0"/>
              <a:buChar char="•"/>
            </a:pPr>
            <a:r>
              <a:rPr lang="en-US" dirty="0" smtClean="0"/>
              <a:t>practices </a:t>
            </a:r>
            <a:r>
              <a:rPr lang="en-US" dirty="0"/>
              <a:t>related to recruitment and informed consent</a:t>
            </a:r>
          </a:p>
          <a:p>
            <a:pPr lvl="1">
              <a:buClr>
                <a:srgbClr val="BA0C2F"/>
              </a:buClr>
              <a:buFont typeface="Arial" panose="020B0604020202020204" pitchFamily="34" charset="0"/>
              <a:buChar char="•"/>
            </a:pPr>
            <a:r>
              <a:rPr lang="en-US" dirty="0" smtClean="0"/>
              <a:t>noncompliance </a:t>
            </a:r>
            <a:r>
              <a:rPr lang="en-US" dirty="0"/>
              <a:t>and adverse event </a:t>
            </a:r>
            <a:r>
              <a:rPr lang="en-US" dirty="0" smtClean="0"/>
              <a:t>reporting, including </a:t>
            </a:r>
            <a:r>
              <a:rPr lang="en-US" dirty="0"/>
              <a:t>unanticipated problems involving risk to subjects or others </a:t>
            </a:r>
          </a:p>
          <a:p>
            <a:pPr lvl="1">
              <a:buClr>
                <a:srgbClr val="BA0C2F"/>
              </a:buClr>
              <a:buFont typeface="Arial" panose="020B0604020202020204" pitchFamily="34" charset="0"/>
              <a:buChar char="•"/>
            </a:pPr>
            <a:r>
              <a:rPr lang="en-US" dirty="0" smtClean="0"/>
              <a:t>privacy/confidentiality</a:t>
            </a:r>
            <a:endParaRPr lang="en-US" dirty="0"/>
          </a:p>
          <a:p>
            <a:pPr lvl="1">
              <a:buClr>
                <a:srgbClr val="BA0C2F"/>
              </a:buClr>
              <a:buFont typeface="Arial" panose="020B0604020202020204" pitchFamily="34" charset="0"/>
              <a:buChar char="•"/>
            </a:pPr>
            <a:r>
              <a:rPr lang="en-US" dirty="0" smtClean="0"/>
              <a:t>vulnerable </a:t>
            </a:r>
            <a:r>
              <a:rPr lang="en-US" dirty="0"/>
              <a:t>subjects</a:t>
            </a:r>
          </a:p>
          <a:p>
            <a:pPr lvl="1">
              <a:buClr>
                <a:srgbClr val="BA0C2F"/>
              </a:buClr>
              <a:buFont typeface="Arial" panose="020B0604020202020204" pitchFamily="34" charset="0"/>
              <a:buChar char="•"/>
            </a:pPr>
            <a:r>
              <a:rPr lang="en-US" dirty="0" smtClean="0"/>
              <a:t>conflicts </a:t>
            </a:r>
            <a:r>
              <a:rPr lang="en-US" dirty="0"/>
              <a:t>of interest</a:t>
            </a:r>
          </a:p>
          <a:p>
            <a:endParaRPr lang="en-US" dirty="0"/>
          </a:p>
        </p:txBody>
      </p:sp>
    </p:spTree>
    <p:extLst>
      <p:ext uri="{BB962C8B-B14F-4D97-AF65-F5344CB8AC3E}">
        <p14:creationId xmlns:p14="http://schemas.microsoft.com/office/powerpoint/2010/main" val="127757309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Title, Content, No logo - Templat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Title with logo in red bar">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2926</TotalTime>
  <Words>1419</Words>
  <Application>Microsoft Office PowerPoint</Application>
  <PresentationFormat>On-screen Show (4:3)</PresentationFormat>
  <Paragraphs>155</Paragraphs>
  <Slides>12</Slides>
  <Notes>12</Notes>
  <HiddenSlides>0</HiddenSlides>
  <MMClips>0</MMClips>
  <ScaleCrop>false</ScaleCrop>
  <HeadingPairs>
    <vt:vector size="6" baseType="variant">
      <vt:variant>
        <vt:lpstr>Fonts Used</vt:lpstr>
      </vt:variant>
      <vt:variant>
        <vt:i4>5</vt:i4>
      </vt:variant>
      <vt:variant>
        <vt:lpstr>Theme</vt:lpstr>
      </vt:variant>
      <vt:variant>
        <vt:i4>3</vt:i4>
      </vt:variant>
      <vt:variant>
        <vt:lpstr>Slide Titles</vt:lpstr>
      </vt:variant>
      <vt:variant>
        <vt:i4>12</vt:i4>
      </vt:variant>
    </vt:vector>
  </HeadingPairs>
  <TitlesOfParts>
    <vt:vector size="20" baseType="lpstr">
      <vt:lpstr>Arial</vt:lpstr>
      <vt:lpstr>Calibri</vt:lpstr>
      <vt:lpstr>Times New Roman</vt:lpstr>
      <vt:lpstr>Trebuchet MS</vt:lpstr>
      <vt:lpstr>Wingdings</vt:lpstr>
      <vt:lpstr>Office Theme</vt:lpstr>
      <vt:lpstr>Title, Content, No logo - Template</vt:lpstr>
      <vt:lpstr>Title with logo in red bar</vt:lpstr>
      <vt:lpstr>AAHRPP Accreditation</vt:lpstr>
      <vt:lpstr>What is AAHRPP?</vt:lpstr>
      <vt:lpstr>Why Accredit?</vt:lpstr>
      <vt:lpstr>What accreditation is and is not…</vt:lpstr>
      <vt:lpstr>Accreditation Process</vt:lpstr>
      <vt:lpstr>Accreditation Domains</vt:lpstr>
      <vt:lpstr>AAHRPP Site Visit</vt:lpstr>
      <vt:lpstr>AAHRPP Site Visit</vt:lpstr>
      <vt:lpstr>AAHRPP Site Visit</vt:lpstr>
      <vt:lpstr>AAHRPP Site Visit </vt:lpstr>
      <vt:lpstr>What should I do now?  </vt:lpstr>
      <vt:lpstr>Thank you!</vt:lpstr>
    </vt:vector>
  </TitlesOfParts>
  <Company>University of Georgia, OVPR, Research Communications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Amy Ware</dc:creator>
  <cp:lastModifiedBy>Benilda P Pooser</cp:lastModifiedBy>
  <cp:revision>118</cp:revision>
  <dcterms:created xsi:type="dcterms:W3CDTF">2015-08-28T18:50:59Z</dcterms:created>
  <dcterms:modified xsi:type="dcterms:W3CDTF">2018-02-08T18:07:44Z</dcterms:modified>
</cp:coreProperties>
</file>