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6" r:id="rId2"/>
    <p:sldMasterId id="2147483674" r:id="rId3"/>
  </p:sldMasterIdLst>
  <p:notesMasterIdLst>
    <p:notesMasterId r:id="rId24"/>
  </p:notesMasterIdLst>
  <p:handoutMasterIdLst>
    <p:handoutMasterId r:id="rId25"/>
  </p:handoutMasterIdLst>
  <p:sldIdLst>
    <p:sldId id="256" r:id="rId4"/>
    <p:sldId id="296" r:id="rId5"/>
    <p:sldId id="297" r:id="rId6"/>
    <p:sldId id="298" r:id="rId7"/>
    <p:sldId id="299" r:id="rId8"/>
    <p:sldId id="300" r:id="rId9"/>
    <p:sldId id="301" r:id="rId10"/>
    <p:sldId id="302" r:id="rId11"/>
    <p:sldId id="303" r:id="rId12"/>
    <p:sldId id="304" r:id="rId13"/>
    <p:sldId id="305" r:id="rId14"/>
    <p:sldId id="306" r:id="rId15"/>
    <p:sldId id="307" r:id="rId16"/>
    <p:sldId id="309" r:id="rId17"/>
    <p:sldId id="308" r:id="rId18"/>
    <p:sldId id="292" r:id="rId19"/>
    <p:sldId id="293" r:id="rId20"/>
    <p:sldId id="294" r:id="rId21"/>
    <p:sldId id="295" r:id="rId22"/>
    <p:sldId id="25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C2F"/>
    <a:srgbClr val="CF202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02"/>
    <p:restoredTop sz="94673"/>
  </p:normalViewPr>
  <p:slideViewPr>
    <p:cSldViewPr snapToGrid="0" snapToObjects="1">
      <p:cViewPr varScale="1">
        <p:scale>
          <a:sx n="84" d="100"/>
          <a:sy n="84" d="100"/>
        </p:scale>
        <p:origin x="-1454" y="-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7" d="100"/>
          <a:sy n="67" d="100"/>
        </p:scale>
        <p:origin x="-3120"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A7B042-B5B1-4D32-9CB9-E609461D76BC}" type="datetimeFigureOut">
              <a:rPr lang="en-US" smtClean="0"/>
              <a:t>10/11/2016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40827F-7F1B-4D30-B35E-830C9FCFEE58}" type="slidenum">
              <a:rPr lang="en-US" smtClean="0"/>
              <a:t>‹#›</a:t>
            </a:fld>
            <a:endParaRPr lang="en-US"/>
          </a:p>
        </p:txBody>
      </p:sp>
    </p:spTree>
    <p:extLst>
      <p:ext uri="{BB962C8B-B14F-4D97-AF65-F5344CB8AC3E}">
        <p14:creationId xmlns:p14="http://schemas.microsoft.com/office/powerpoint/2010/main" val="3748803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F574A7-13E0-B647-93F5-E09E7E98ED11}" type="datetimeFigureOut">
              <a:rPr lang="en-US" smtClean="0"/>
              <a:t>10/11/2016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8F6D70-BE0A-5C48-AED4-8D4905B11A7A}" type="slidenum">
              <a:rPr lang="en-US" smtClean="0"/>
              <a:t>‹#›</a:t>
            </a:fld>
            <a:endParaRPr lang="en-US"/>
          </a:p>
        </p:txBody>
      </p:sp>
    </p:spTree>
    <p:extLst>
      <p:ext uri="{BB962C8B-B14F-4D97-AF65-F5344CB8AC3E}">
        <p14:creationId xmlns:p14="http://schemas.microsoft.com/office/powerpoint/2010/main" val="15538468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policies.uga.edu/FA/nodes/view/862/Cost-Shar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8F6D70-BE0A-5C48-AED4-8D4905B11A7A}" type="slidenum">
              <a:rPr lang="en-US" smtClean="0"/>
              <a:t>1</a:t>
            </a:fld>
            <a:endParaRPr lang="en-US"/>
          </a:p>
        </p:txBody>
      </p:sp>
    </p:spTree>
    <p:extLst>
      <p:ext uri="{BB962C8B-B14F-4D97-AF65-F5344CB8AC3E}">
        <p14:creationId xmlns:p14="http://schemas.microsoft.com/office/powerpoint/2010/main" val="1844657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8F6D70-BE0A-5C48-AED4-8D4905B11A7A}" type="slidenum">
              <a:rPr lang="en-US" smtClean="0"/>
              <a:t>10</a:t>
            </a:fld>
            <a:endParaRPr lang="en-US"/>
          </a:p>
        </p:txBody>
      </p:sp>
    </p:spTree>
    <p:extLst>
      <p:ext uri="{BB962C8B-B14F-4D97-AF65-F5344CB8AC3E}">
        <p14:creationId xmlns:p14="http://schemas.microsoft.com/office/powerpoint/2010/main" val="3308769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8F6D70-BE0A-5C48-AED4-8D4905B11A7A}" type="slidenum">
              <a:rPr lang="en-US" smtClean="0"/>
              <a:t>11</a:t>
            </a:fld>
            <a:endParaRPr lang="en-US"/>
          </a:p>
        </p:txBody>
      </p:sp>
    </p:spTree>
    <p:extLst>
      <p:ext uri="{BB962C8B-B14F-4D97-AF65-F5344CB8AC3E}">
        <p14:creationId xmlns:p14="http://schemas.microsoft.com/office/powerpoint/2010/main" val="498797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8F6D70-BE0A-5C48-AED4-8D4905B11A7A}" type="slidenum">
              <a:rPr lang="en-US" smtClean="0"/>
              <a:t>12</a:t>
            </a:fld>
            <a:endParaRPr lang="en-US"/>
          </a:p>
        </p:txBody>
      </p:sp>
    </p:spTree>
    <p:extLst>
      <p:ext uri="{BB962C8B-B14F-4D97-AF65-F5344CB8AC3E}">
        <p14:creationId xmlns:p14="http://schemas.microsoft.com/office/powerpoint/2010/main" val="4025939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8F6D70-BE0A-5C48-AED4-8D4905B11A7A}" type="slidenum">
              <a:rPr lang="en-US" smtClean="0"/>
              <a:t>13</a:t>
            </a:fld>
            <a:endParaRPr lang="en-US"/>
          </a:p>
        </p:txBody>
      </p:sp>
    </p:spTree>
    <p:extLst>
      <p:ext uri="{BB962C8B-B14F-4D97-AF65-F5344CB8AC3E}">
        <p14:creationId xmlns:p14="http://schemas.microsoft.com/office/powerpoint/2010/main" val="660513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Some Federal agencies have established specific policies and guidelines for cost share, such as salary caps, a standard 25% requirement,  or that cost share is not required/allowed</a:t>
            </a:r>
          </a:p>
          <a:p>
            <a:endParaRPr lang="en-US" sz="1400" dirty="0" smtClean="0"/>
          </a:p>
          <a:p>
            <a:r>
              <a:rPr lang="en-US" sz="1400" dirty="0" smtClean="0"/>
              <a:t>Once committed, costs can not be used on any other project</a:t>
            </a:r>
          </a:p>
          <a:p>
            <a:endParaRPr lang="en-US" sz="1400" dirty="0" smtClean="0"/>
          </a:p>
          <a:p>
            <a:r>
              <a:rPr lang="en-US" sz="1400" dirty="0" smtClean="0"/>
              <a:t>Federal funds can not be used as cost share, unless authorized by the federal sponsor.</a:t>
            </a:r>
          </a:p>
          <a:p>
            <a:endParaRPr lang="en-US" sz="1400" dirty="0" smtClean="0"/>
          </a:p>
          <a:p>
            <a:r>
              <a:rPr lang="en-US" sz="1400" dirty="0" smtClean="0"/>
              <a:t>Cost sharing reduces our F&amp;A</a:t>
            </a:r>
          </a:p>
          <a:p>
            <a:endParaRPr lang="en-US" sz="1400" dirty="0" smtClean="0"/>
          </a:p>
          <a:p>
            <a:r>
              <a:rPr lang="en-US" sz="1400" dirty="0" smtClean="0"/>
              <a:t>Reduced F&amp;A means more state dollars must fill the void</a:t>
            </a:r>
          </a:p>
          <a:p>
            <a:endParaRPr lang="en-US" sz="1400" dirty="0" smtClean="0"/>
          </a:p>
          <a:p>
            <a:r>
              <a:rPr lang="en-US" sz="1400" dirty="0" smtClean="0"/>
              <a:t>A mention of cost share anywhere in the proposal means UGA’s accountants have to track and report it. Pay special attention to the proposal narrative, budget, and budget justification.</a:t>
            </a:r>
          </a:p>
          <a:p>
            <a:endParaRPr lang="en-US" sz="1400" dirty="0" smtClean="0"/>
          </a:p>
          <a:p>
            <a:r>
              <a:rPr lang="en-US" sz="1400" dirty="0" smtClean="0">
                <a:hlinkClick r:id="rId3"/>
              </a:rPr>
              <a:t>http://policies.uga.edu/FA/nodes/view/862/Cost-Share</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14</a:t>
            </a:fld>
            <a:endParaRPr lang="en-US"/>
          </a:p>
        </p:txBody>
      </p:sp>
    </p:spTree>
    <p:extLst>
      <p:ext uri="{BB962C8B-B14F-4D97-AF65-F5344CB8AC3E}">
        <p14:creationId xmlns:p14="http://schemas.microsoft.com/office/powerpoint/2010/main" val="3341234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8F6D70-BE0A-5C48-AED4-8D4905B11A7A}" type="slidenum">
              <a:rPr lang="en-US" smtClean="0"/>
              <a:t>15</a:t>
            </a:fld>
            <a:endParaRPr lang="en-US"/>
          </a:p>
        </p:txBody>
      </p:sp>
    </p:spTree>
    <p:extLst>
      <p:ext uri="{BB962C8B-B14F-4D97-AF65-F5344CB8AC3E}">
        <p14:creationId xmlns:p14="http://schemas.microsoft.com/office/powerpoint/2010/main" val="1124292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8F6D70-BE0A-5C48-AED4-8D4905B11A7A}" type="slidenum">
              <a:rPr lang="en-US" smtClean="0"/>
              <a:t>16</a:t>
            </a:fld>
            <a:endParaRPr lang="en-US"/>
          </a:p>
        </p:txBody>
      </p:sp>
    </p:spTree>
    <p:extLst>
      <p:ext uri="{BB962C8B-B14F-4D97-AF65-F5344CB8AC3E}">
        <p14:creationId xmlns:p14="http://schemas.microsoft.com/office/powerpoint/2010/main" val="2916145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17</a:t>
            </a:fld>
            <a:endParaRPr lang="en-US"/>
          </a:p>
        </p:txBody>
      </p:sp>
    </p:spTree>
    <p:extLst>
      <p:ext uri="{BB962C8B-B14F-4D97-AF65-F5344CB8AC3E}">
        <p14:creationId xmlns:p14="http://schemas.microsoft.com/office/powerpoint/2010/main" val="3557643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8F6D70-BE0A-5C48-AED4-8D4905B11A7A}" type="slidenum">
              <a:rPr lang="en-US" smtClean="0"/>
              <a:t>18</a:t>
            </a:fld>
            <a:endParaRPr lang="en-US"/>
          </a:p>
        </p:txBody>
      </p:sp>
    </p:spTree>
    <p:extLst>
      <p:ext uri="{BB962C8B-B14F-4D97-AF65-F5344CB8AC3E}">
        <p14:creationId xmlns:p14="http://schemas.microsoft.com/office/powerpoint/2010/main" val="1851225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Monthly</a:t>
            </a:r>
            <a:r>
              <a:rPr lang="en-US" sz="1400" baseline="0" dirty="0" smtClean="0"/>
              <a:t> Portal Open House – 3</a:t>
            </a:r>
            <a:r>
              <a:rPr lang="en-US" sz="1400" baseline="30000" dirty="0" smtClean="0"/>
              <a:t>rd</a:t>
            </a:r>
            <a:r>
              <a:rPr lang="en-US" sz="1400" baseline="0" dirty="0" smtClean="0"/>
              <a:t> Wednesday of Every month</a:t>
            </a:r>
          </a:p>
          <a:p>
            <a:r>
              <a:rPr lang="en-US" sz="1400" baseline="0" dirty="0" smtClean="0"/>
              <a:t>GRASP Class on the Portal – Make and track a proposal</a:t>
            </a:r>
          </a:p>
          <a:p>
            <a:r>
              <a:rPr lang="en-US" sz="1400" baseline="0" dirty="0" smtClean="0"/>
              <a:t>Individual or departmental training by request</a:t>
            </a:r>
            <a:endParaRPr lang="en-US" sz="1400" dirty="0"/>
          </a:p>
        </p:txBody>
      </p:sp>
      <p:sp>
        <p:nvSpPr>
          <p:cNvPr id="4" name="Slide Number Placeholder 3"/>
          <p:cNvSpPr>
            <a:spLocks noGrp="1"/>
          </p:cNvSpPr>
          <p:nvPr>
            <p:ph type="sldNum" sz="quarter" idx="10"/>
          </p:nvPr>
        </p:nvSpPr>
        <p:spPr/>
        <p:txBody>
          <a:bodyPr/>
          <a:lstStyle/>
          <a:p>
            <a:fld id="{DF8F6D70-BE0A-5C48-AED4-8D4905B11A7A}" type="slidenum">
              <a:rPr lang="en-US" smtClean="0"/>
              <a:t>19</a:t>
            </a:fld>
            <a:endParaRPr lang="en-US"/>
          </a:p>
        </p:txBody>
      </p:sp>
    </p:spTree>
    <p:extLst>
      <p:ext uri="{BB962C8B-B14F-4D97-AF65-F5344CB8AC3E}">
        <p14:creationId xmlns:p14="http://schemas.microsoft.com/office/powerpoint/2010/main" val="4080081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Proposal – a document written to apply for funds to be used for a specific project.</a:t>
            </a:r>
          </a:p>
          <a:p>
            <a:pPr marL="685800" lvl="1" indent="-228600">
              <a:buAutoNum type="arabicPeriod"/>
            </a:pPr>
            <a:r>
              <a:rPr lang="en-US" dirty="0" smtClean="0"/>
              <a:t>Identifies a problem or need</a:t>
            </a:r>
          </a:p>
          <a:p>
            <a:pPr marL="685800" lvl="1" indent="-228600">
              <a:buAutoNum type="arabicPeriod"/>
            </a:pPr>
            <a:r>
              <a:rPr lang="en-US" dirty="0" smtClean="0"/>
              <a:t>Offers a solution</a:t>
            </a:r>
          </a:p>
          <a:p>
            <a:pPr marL="685800" lvl="1" indent="-228600">
              <a:buAutoNum type="arabicPeriod"/>
            </a:pPr>
            <a:r>
              <a:rPr lang="en-US" dirty="0" smtClean="0"/>
              <a:t>Identifies cost</a:t>
            </a:r>
          </a:p>
          <a:p>
            <a:pPr marL="228600" lvl="0" indent="-228600">
              <a:buAutoNum type="arabicPeriod"/>
            </a:pPr>
            <a:r>
              <a:rPr lang="en-US" dirty="0" smtClean="0"/>
              <a:t>What</a:t>
            </a:r>
            <a:r>
              <a:rPr lang="en-US" baseline="0" dirty="0" smtClean="0"/>
              <a:t> will the RFA tell me? – IDC limits, award amount limits, duration, restrictions on how funds are spent, etc.</a:t>
            </a:r>
          </a:p>
          <a:p>
            <a:pPr marL="228600" lvl="0" indent="-228600">
              <a:buAutoNum type="arabicPeriod"/>
            </a:pPr>
            <a:r>
              <a:rPr lang="en-US" baseline="0" dirty="0" smtClean="0"/>
              <a:t>Scope of work should dictate costs within the limits of the RFA</a:t>
            </a:r>
          </a:p>
          <a:p>
            <a:pPr marL="228600" lvl="0" indent="-228600">
              <a:buAutoNum type="arabicPeriod"/>
            </a:pPr>
            <a:r>
              <a:rPr lang="en-US" baseline="0" dirty="0" smtClean="0"/>
              <a:t>This will help create your budget</a:t>
            </a:r>
          </a:p>
          <a:p>
            <a:pPr marL="228600" lvl="0" indent="-228600">
              <a:buAutoNum type="arabicPeriod"/>
            </a:pPr>
            <a:r>
              <a:rPr lang="en-US" baseline="0" dirty="0" smtClean="0"/>
              <a:t>The justification should flow naturally as a written narrative of what the cost categories are and how they relate to the project.</a:t>
            </a:r>
            <a:endParaRPr lang="en-US" dirty="0" smtClean="0"/>
          </a:p>
          <a:p>
            <a:pPr marL="228600" lvl="0" indent="-228600">
              <a:buAutoNum type="arabicPeriod"/>
            </a:pPr>
            <a:endParaRPr lang="en-US" dirty="0" smtClean="0"/>
          </a:p>
        </p:txBody>
      </p:sp>
      <p:sp>
        <p:nvSpPr>
          <p:cNvPr id="4" name="Slide Number Placeholder 3"/>
          <p:cNvSpPr>
            <a:spLocks noGrp="1"/>
          </p:cNvSpPr>
          <p:nvPr>
            <p:ph type="sldNum" sz="quarter" idx="10"/>
          </p:nvPr>
        </p:nvSpPr>
        <p:spPr/>
        <p:txBody>
          <a:bodyPr/>
          <a:lstStyle/>
          <a:p>
            <a:fld id="{DF8F6D70-BE0A-5C48-AED4-8D4905B11A7A}" type="slidenum">
              <a:rPr lang="en-US" smtClean="0"/>
              <a:t>2</a:t>
            </a:fld>
            <a:endParaRPr lang="en-US"/>
          </a:p>
        </p:txBody>
      </p:sp>
    </p:spTree>
    <p:extLst>
      <p:ext uri="{BB962C8B-B14F-4D97-AF65-F5344CB8AC3E}">
        <p14:creationId xmlns:p14="http://schemas.microsoft.com/office/powerpoint/2010/main" val="161645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8F6D70-BE0A-5C48-AED4-8D4905B11A7A}" type="slidenum">
              <a:rPr lang="en-US" smtClean="0"/>
              <a:t>20</a:t>
            </a:fld>
            <a:endParaRPr lang="en-US"/>
          </a:p>
        </p:txBody>
      </p:sp>
    </p:spTree>
    <p:extLst>
      <p:ext uri="{BB962C8B-B14F-4D97-AF65-F5344CB8AC3E}">
        <p14:creationId xmlns:p14="http://schemas.microsoft.com/office/powerpoint/2010/main" val="3888842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 Cost Policy at UGA - http://www.policies.uga.edu/FA/nodes/view/864/Direct-Cost - Cost that can be identified specifically with a particular sponsored project, or that can be directly assigned to such activity relatively easily and with a high degree of accuracy.</a:t>
            </a:r>
          </a:p>
          <a:p>
            <a:r>
              <a:rPr lang="en-US" dirty="0" smtClean="0"/>
              <a:t> - personnel</a:t>
            </a:r>
          </a:p>
          <a:p>
            <a:r>
              <a:rPr lang="en-US" dirty="0" smtClean="0"/>
              <a:t> - equipment</a:t>
            </a:r>
          </a:p>
          <a:p>
            <a:r>
              <a:rPr lang="en-US" dirty="0" smtClean="0"/>
              <a:t> - travel</a:t>
            </a:r>
          </a:p>
          <a:p>
            <a:pPr marL="171450" indent="-171450">
              <a:buFontTx/>
              <a:buChar char="-"/>
            </a:pPr>
            <a:r>
              <a:rPr lang="en-US" dirty="0" smtClean="0"/>
              <a:t>Supplies</a:t>
            </a:r>
          </a:p>
          <a:p>
            <a:pPr marL="171450" indent="-171450">
              <a:buFontTx/>
              <a:buChar char="-"/>
            </a:pPr>
            <a:r>
              <a:rPr lang="en-US" dirty="0" smtClean="0"/>
              <a:t> </a:t>
            </a:r>
            <a:r>
              <a:rPr lang="en-US" dirty="0" err="1" smtClean="0"/>
              <a:t>subrecipients</a:t>
            </a:r>
            <a:endParaRPr lang="en-US" dirty="0" smtClean="0"/>
          </a:p>
          <a:p>
            <a:pPr marL="171450" indent="-171450">
              <a:buFontTx/>
              <a:buChar char="-"/>
            </a:pPr>
            <a:r>
              <a:rPr lang="en-US" dirty="0" smtClean="0"/>
              <a:t>consultants</a:t>
            </a:r>
          </a:p>
          <a:p>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3</a:t>
            </a:fld>
            <a:endParaRPr lang="en-US"/>
          </a:p>
        </p:txBody>
      </p:sp>
    </p:spTree>
    <p:extLst>
      <p:ext uri="{BB962C8B-B14F-4D97-AF65-F5344CB8AC3E}">
        <p14:creationId xmlns:p14="http://schemas.microsoft.com/office/powerpoint/2010/main" val="1684859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Personnel costs - includes salary and fringe benefits for faculty, staff, and students working on the project.</a:t>
            </a:r>
          </a:p>
          <a:p>
            <a:pPr marL="228600" indent="-228600">
              <a:buAutoNum type="arabicPeriod"/>
            </a:pPr>
            <a:r>
              <a:rPr lang="en-US" dirty="0" smtClean="0"/>
              <a:t>Must be specifically identified and utilized on a project.</a:t>
            </a:r>
          </a:p>
          <a:p>
            <a:pPr marL="228600" indent="-228600">
              <a:buAutoNum type="arabicPeriod"/>
            </a:pPr>
            <a:r>
              <a:rPr lang="en-US" dirty="0" smtClean="0"/>
              <a:t>Must be paid within the project period.</a:t>
            </a:r>
          </a:p>
          <a:p>
            <a:pPr marL="228600" indent="-228600">
              <a:buAutoNum type="arabicPeriod"/>
            </a:pPr>
            <a:r>
              <a:rPr lang="en-US" dirty="0" smtClean="0"/>
              <a:t>Federal rules prohibit an employee from earning more than 100% of his/her salary.  This rule applies even across multiple awards, whether federal or non-federal.</a:t>
            </a:r>
          </a:p>
          <a:p>
            <a:pPr marL="228600" indent="-228600">
              <a:buAutoNum type="arabicPeriod"/>
            </a:pPr>
            <a:r>
              <a:rPr lang="en-US" dirty="0" smtClean="0"/>
              <a:t>Salaries are determined by Human Resources’ Employment Classification System.</a:t>
            </a:r>
          </a:p>
          <a:p>
            <a:pPr marL="228600" indent="-228600">
              <a:buAutoNum type="arabicPeriod"/>
            </a:pPr>
            <a:r>
              <a:rPr lang="en-US" dirty="0" smtClean="0"/>
              <a:t>Proposed salaries can be increased in project out years to reflect anticipated raises, promotions, or reclassifications.  However, if no raises are approved at UGA in a given year, salary increases are not allowed. </a:t>
            </a:r>
          </a:p>
          <a:p>
            <a:pPr marL="228600" indent="-228600">
              <a:buAutoNum type="arabicPeriod"/>
            </a:pPr>
            <a:r>
              <a:rPr lang="en-US" dirty="0" smtClean="0"/>
              <a:t>All employees---whether paid from a grant or a state account---are UGA employees.</a:t>
            </a:r>
          </a:p>
          <a:p>
            <a:pPr marL="228600" indent="-228600">
              <a:buAutoNum type="arabicPeriod"/>
            </a:pPr>
            <a:endParaRPr lang="en-US"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4</a:t>
            </a:fld>
            <a:endParaRPr lang="en-US"/>
          </a:p>
        </p:txBody>
      </p:sp>
    </p:spTree>
    <p:extLst>
      <p:ext uri="{BB962C8B-B14F-4D97-AF65-F5344CB8AC3E}">
        <p14:creationId xmlns:p14="http://schemas.microsoft.com/office/powerpoint/2010/main" val="3329525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Fringe benefit rates - http://research.uga.edu/spa/frequently-used-information/ - change yearly</a:t>
            </a:r>
          </a:p>
          <a:p>
            <a:r>
              <a:rPr lang="en-US" dirty="0" smtClean="0"/>
              <a:t>	-	If funded, the individual’s actual rate will be charged to the project.  This amount can vary from month to month. This can affect the project’s budget.  If the actual fringe amount is more, the project’s budget must cover the higher amount.  If the actual fringe amount is less, the project’s budget can be revised to use those funds in another way.</a:t>
            </a:r>
          </a:p>
          <a:p>
            <a:r>
              <a:rPr lang="en-US" dirty="0" smtClean="0"/>
              <a:t>Sick and vacation pay and holiday pay are to be met by the grant (you may require grant-funded employees to take regular leave days!)</a:t>
            </a:r>
          </a:p>
          <a:p>
            <a:r>
              <a:rPr lang="en-US" dirty="0" smtClean="0"/>
              <a:t>Application of staff benefits:  http://policies.uga.edu/FA/nodes/view/859/Application-of-Staff-Benefits</a:t>
            </a:r>
          </a:p>
          <a:p>
            <a:endParaRPr lang="en-US" dirty="0" smtClean="0"/>
          </a:p>
          <a:p>
            <a:r>
              <a:rPr lang="en-US" dirty="0" smtClean="0"/>
              <a:t>Equipment - Must be specifically identified with and utilized on a project.</a:t>
            </a:r>
          </a:p>
          <a:p>
            <a:r>
              <a:rPr lang="en-US" dirty="0" smtClean="0"/>
              <a:t>Must be purchased within the project period, and </a:t>
            </a:r>
            <a:r>
              <a:rPr lang="en-US" u="sng" dirty="0" smtClean="0"/>
              <a:t>typically</a:t>
            </a:r>
            <a:r>
              <a:rPr lang="en-US" dirty="0" smtClean="0"/>
              <a:t>, not at project end.</a:t>
            </a:r>
          </a:p>
          <a:p>
            <a:r>
              <a:rPr lang="en-US" dirty="0" smtClean="0"/>
              <a:t>General purpose equipment is considered an F&amp;A cost.</a:t>
            </a:r>
          </a:p>
          <a:p>
            <a:r>
              <a:rPr lang="en-US" dirty="0" smtClean="0"/>
              <a:t>Normally excluded from calculations when determining MTDC.</a:t>
            </a:r>
          </a:p>
          <a:p>
            <a:r>
              <a:rPr lang="en-US" dirty="0" smtClean="0"/>
              <a:t>Equipment purchases not included in the award budget </a:t>
            </a:r>
            <a:r>
              <a:rPr lang="en-US" b="1" u="sng" dirty="0" smtClean="0"/>
              <a:t>may</a:t>
            </a:r>
            <a:r>
              <a:rPr lang="en-US" dirty="0" smtClean="0"/>
              <a:t> require sponsor approval</a:t>
            </a:r>
          </a:p>
          <a:p>
            <a:r>
              <a:rPr lang="en-US" dirty="0" smtClean="0"/>
              <a:t>Sometimes, individual components costing less than $5,000 are so integral to a system that the sum total of the parts is capitalized, and thus treated as equipment in the budget</a:t>
            </a:r>
          </a:p>
          <a:p>
            <a:endParaRPr lang="en-US" dirty="0" smtClean="0"/>
          </a:p>
          <a:p>
            <a:r>
              <a:rPr lang="en-US" dirty="0" smtClean="0"/>
              <a:t>Supplies - Glassware</a:t>
            </a:r>
          </a:p>
          <a:p>
            <a:r>
              <a:rPr lang="en-US" dirty="0" smtClean="0"/>
              <a:t>Reagents</a:t>
            </a:r>
          </a:p>
          <a:p>
            <a:r>
              <a:rPr lang="en-US" dirty="0" smtClean="0"/>
              <a:t>Solvents</a:t>
            </a:r>
          </a:p>
          <a:p>
            <a:r>
              <a:rPr lang="en-US" dirty="0" smtClean="0"/>
              <a:t>Chemicals</a:t>
            </a:r>
          </a:p>
          <a:p>
            <a:r>
              <a:rPr lang="en-US" dirty="0" smtClean="0"/>
              <a:t>Test booklets</a:t>
            </a:r>
          </a:p>
          <a:p>
            <a:endParaRPr lang="en-US" dirty="0" smtClean="0"/>
          </a:p>
          <a:p>
            <a:r>
              <a:rPr lang="en-US" dirty="0" smtClean="0"/>
              <a:t>Always differentiate between office supplies and lab supplies in the budget justification.  Office supplies may not be allowed because these types of costs are included in UGA’s Indirect / F&amp;A charges.  If allowed, a detailed justification will be required for an exception approval.</a:t>
            </a:r>
          </a:p>
          <a:p>
            <a:pPr lvl="2"/>
            <a:endParaRPr lang="en-US" dirty="0" smtClean="0"/>
          </a:p>
          <a:p>
            <a:pPr lvl="2"/>
            <a:endParaRPr lang="en-US" dirty="0" smtClean="0"/>
          </a:p>
          <a:p>
            <a:pPr lvl="2"/>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F8F6D70-BE0A-5C48-AED4-8D4905B11A7A}" type="slidenum">
              <a:rPr lang="en-US" smtClean="0"/>
              <a:t>5</a:t>
            </a:fld>
            <a:endParaRPr lang="en-US"/>
          </a:p>
        </p:txBody>
      </p:sp>
    </p:spTree>
    <p:extLst>
      <p:ext uri="{BB962C8B-B14F-4D97-AF65-F5344CB8AC3E}">
        <p14:creationId xmlns:p14="http://schemas.microsoft.com/office/powerpoint/2010/main" val="1521360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F6D70-BE0A-5C48-AED4-8D4905B11A7A}" type="slidenum">
              <a:rPr lang="en-US" smtClean="0"/>
              <a:t>6</a:t>
            </a:fld>
            <a:endParaRPr lang="en-US"/>
          </a:p>
        </p:txBody>
      </p:sp>
    </p:spTree>
    <p:extLst>
      <p:ext uri="{BB962C8B-B14F-4D97-AF65-F5344CB8AC3E}">
        <p14:creationId xmlns:p14="http://schemas.microsoft.com/office/powerpoint/2010/main" val="3780132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difference between a </a:t>
            </a:r>
            <a:r>
              <a:rPr lang="en-US" dirty="0" err="1" smtClean="0"/>
              <a:t>subrecipient</a:t>
            </a:r>
            <a:r>
              <a:rPr lang="en-US" dirty="0" smtClean="0"/>
              <a:t> and a consultant or vendor?</a:t>
            </a:r>
          </a:p>
          <a:p>
            <a:r>
              <a:rPr lang="en-US" dirty="0" smtClean="0"/>
              <a:t>A consultant or vendor does not make programmatic decisions</a:t>
            </a:r>
          </a:p>
          <a:p>
            <a:r>
              <a:rPr lang="en-US" dirty="0" smtClean="0"/>
              <a:t>A consultant or vendor tends to have a billing rate </a:t>
            </a:r>
          </a:p>
          <a:p>
            <a:r>
              <a:rPr lang="en-US" dirty="0" smtClean="0"/>
              <a:t>Staff conducting work are not identified</a:t>
            </a:r>
          </a:p>
          <a:p>
            <a:r>
              <a:rPr lang="en-US" dirty="0" smtClean="0"/>
              <a:t>The same types of services are offered to a variety of customers</a:t>
            </a:r>
          </a:p>
          <a:p>
            <a:r>
              <a:rPr lang="en-US" dirty="0" smtClean="0"/>
              <a:t>Examples include: lab testing, report printing, website design, etc. that are part</a:t>
            </a:r>
          </a:p>
          <a:p>
            <a:r>
              <a:rPr lang="en-US" dirty="0" smtClean="0"/>
              <a:t>      of regular business operations</a:t>
            </a:r>
          </a:p>
          <a:p>
            <a:endParaRPr lang="en-US" dirty="0" smtClean="0"/>
          </a:p>
        </p:txBody>
      </p:sp>
      <p:sp>
        <p:nvSpPr>
          <p:cNvPr id="4" name="Slide Number Placeholder 3"/>
          <p:cNvSpPr>
            <a:spLocks noGrp="1"/>
          </p:cNvSpPr>
          <p:nvPr>
            <p:ph type="sldNum" sz="quarter" idx="10"/>
          </p:nvPr>
        </p:nvSpPr>
        <p:spPr/>
        <p:txBody>
          <a:bodyPr/>
          <a:lstStyle/>
          <a:p>
            <a:fld id="{DF8F6D70-BE0A-5C48-AED4-8D4905B11A7A}" type="slidenum">
              <a:rPr lang="en-US" smtClean="0"/>
              <a:t>7</a:t>
            </a:fld>
            <a:endParaRPr lang="en-US"/>
          </a:p>
        </p:txBody>
      </p:sp>
    </p:spTree>
    <p:extLst>
      <p:ext uri="{BB962C8B-B14F-4D97-AF65-F5344CB8AC3E}">
        <p14:creationId xmlns:p14="http://schemas.microsoft.com/office/powerpoint/2010/main" val="1306283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8F6D70-BE0A-5C48-AED4-8D4905B11A7A}" type="slidenum">
              <a:rPr lang="en-US" smtClean="0"/>
              <a:t>8</a:t>
            </a:fld>
            <a:endParaRPr lang="en-US"/>
          </a:p>
        </p:txBody>
      </p:sp>
    </p:spTree>
    <p:extLst>
      <p:ext uri="{BB962C8B-B14F-4D97-AF65-F5344CB8AC3E}">
        <p14:creationId xmlns:p14="http://schemas.microsoft.com/office/powerpoint/2010/main" val="1204484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8F6D70-BE0A-5C48-AED4-8D4905B11A7A}" type="slidenum">
              <a:rPr lang="en-US" smtClean="0"/>
              <a:t>9</a:t>
            </a:fld>
            <a:endParaRPr lang="en-US"/>
          </a:p>
        </p:txBody>
      </p:sp>
    </p:spTree>
    <p:extLst>
      <p:ext uri="{BB962C8B-B14F-4D97-AF65-F5344CB8AC3E}">
        <p14:creationId xmlns:p14="http://schemas.microsoft.com/office/powerpoint/2010/main" val="33018938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31360"/>
            <a:ext cx="7772400" cy="1470025"/>
          </a:xfrm>
        </p:spPr>
        <p:txBody>
          <a:bodyPr/>
          <a:lstStyle>
            <a:lvl1pPr>
              <a:defRPr>
                <a:solidFill>
                  <a:srgbClr val="BA0C2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987135"/>
            <a:ext cx="6400800" cy="1752600"/>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00" y="616253"/>
            <a:ext cx="3278614" cy="1042746"/>
          </a:xfrm>
          <a:prstGeom prst="rect">
            <a:avLst/>
          </a:prstGeom>
        </p:spPr>
      </p:pic>
      <p:sp>
        <p:nvSpPr>
          <p:cNvPr id="7" name="Rectangle 6"/>
          <p:cNvSpPr/>
          <p:nvPr userDrawn="1"/>
        </p:nvSpPr>
        <p:spPr>
          <a:xfrm flipV="1">
            <a:off x="0" y="6200653"/>
            <a:ext cx="9144000" cy="45719"/>
          </a:xfrm>
          <a:prstGeom prst="rect">
            <a:avLst/>
          </a:prstGeom>
          <a:solidFill>
            <a:srgbClr val="BA0C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A0C2F"/>
              </a:solidFill>
            </a:endParaRPr>
          </a:p>
        </p:txBody>
      </p:sp>
    </p:spTree>
    <p:extLst>
      <p:ext uri="{BB962C8B-B14F-4D97-AF65-F5344CB8AC3E}">
        <p14:creationId xmlns:p14="http://schemas.microsoft.com/office/powerpoint/2010/main" val="3641521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7997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457200" y="2628641"/>
            <a:ext cx="8229600" cy="1670309"/>
          </a:xfrm>
        </p:spPr>
        <p:txBody>
          <a:bodyPr/>
          <a:lstStyle/>
          <a:p>
            <a:pPr lvl="0"/>
            <a:r>
              <a:rPr lang="en-US" dirty="0" smtClean="0"/>
              <a:t>Click to edit Master text styles</a:t>
            </a:r>
          </a:p>
        </p:txBody>
      </p:sp>
    </p:spTree>
    <p:extLst>
      <p:ext uri="{BB962C8B-B14F-4D97-AF65-F5344CB8AC3E}">
        <p14:creationId xmlns:p14="http://schemas.microsoft.com/office/powerpoint/2010/main" val="197396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2,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9154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Content,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BA0C2F"/>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08389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Logo">
    <p:spTree>
      <p:nvGrpSpPr>
        <p:cNvPr id="1" name=""/>
        <p:cNvGrpSpPr/>
        <p:nvPr/>
      </p:nvGrpSpPr>
      <p:grpSpPr>
        <a:xfrm>
          <a:off x="0" y="0"/>
          <a:ext cx="0" cy="0"/>
          <a:chOff x="0" y="0"/>
          <a:chExt cx="0" cy="0"/>
        </a:xfrm>
      </p:grpSpPr>
      <p:sp>
        <p:nvSpPr>
          <p:cNvPr id="2" name="Title 1"/>
          <p:cNvSpPr>
            <a:spLocks noGrp="1"/>
          </p:cNvSpPr>
          <p:nvPr>
            <p:ph type="title"/>
          </p:nvPr>
        </p:nvSpPr>
        <p:spPr>
          <a:xfrm>
            <a:off x="722313" y="3222781"/>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722594"/>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319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35327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353275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1261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0173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0173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2051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23437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Logo">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1953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15653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10275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35518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flipV="1">
            <a:off x="0" y="6200653"/>
            <a:ext cx="9144000" cy="45719"/>
          </a:xfrm>
          <a:prstGeom prst="rect">
            <a:avLst/>
          </a:prstGeom>
          <a:solidFill>
            <a:srgbClr val="BA0C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A0C2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pic>
        <p:nvPicPr>
          <p:cNvPr id="8" name="Picture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630847" y="5515674"/>
            <a:ext cx="2136638" cy="679546"/>
          </a:xfrm>
          <a:prstGeom prst="rect">
            <a:avLst/>
          </a:prstGeom>
        </p:spPr>
      </p:pic>
    </p:spTree>
    <p:extLst>
      <p:ext uri="{BB962C8B-B14F-4D97-AF65-F5344CB8AC3E}">
        <p14:creationId xmlns:p14="http://schemas.microsoft.com/office/powerpoint/2010/main" val="1052304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ctr" defTabSz="457200" rtl="0" eaLnBrk="1" latinLnBrk="0" hangingPunct="1">
        <a:spcBef>
          <a:spcPct val="0"/>
        </a:spcBef>
        <a:buNone/>
        <a:defRPr sz="4400" b="1" kern="1200">
          <a:solidFill>
            <a:srgbClr val="BA0C2F"/>
          </a:solidFill>
          <a:latin typeface="+mj-lt"/>
          <a:ea typeface="+mj-ea"/>
          <a:cs typeface="+mj-cs"/>
        </a:defRPr>
      </a:lvl1pPr>
    </p:titleStyle>
    <p:bodyStyle>
      <a:lvl1pPr marL="342900" indent="-342900" algn="l" defTabSz="457200" rtl="0" eaLnBrk="1" latinLnBrk="0" hangingPunct="1">
        <a:spcBef>
          <a:spcPct val="20000"/>
        </a:spcBef>
        <a:buClr>
          <a:srgbClr val="BA0C2F"/>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BA0C2F"/>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BA0C2F"/>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Tree>
    <p:extLst>
      <p:ext uri="{BB962C8B-B14F-4D97-AF65-F5344CB8AC3E}">
        <p14:creationId xmlns:p14="http://schemas.microsoft.com/office/powerpoint/2010/main" val="3169673673"/>
      </p:ext>
    </p:extLst>
  </p:cSld>
  <p:clrMap bg1="lt1" tx1="dk1" bg2="lt2" tx2="dk2" accent1="accent1" accent2="accent2" accent3="accent3" accent4="accent4" accent5="accent5" accent6="accent6" hlink="hlink" folHlink="folHlink"/>
  <p:sldLayoutIdLst>
    <p:sldLayoutId id="2147483668" r:id="rId1"/>
    <p:sldLayoutId id="2147483672" r:id="rId2"/>
    <p:sldLayoutId id="2147483673" r:id="rId3"/>
  </p:sldLayoutIdLst>
  <p:txStyles>
    <p:titleStyle>
      <a:lvl1pPr algn="ctr" defTabSz="457200" rtl="0" eaLnBrk="1" latinLnBrk="0" hangingPunct="1">
        <a:spcBef>
          <a:spcPct val="0"/>
        </a:spcBef>
        <a:buNone/>
        <a:defRPr sz="4400" b="1" kern="1200">
          <a:solidFill>
            <a:srgbClr val="BA0C2F"/>
          </a:solidFill>
          <a:latin typeface="+mj-lt"/>
          <a:ea typeface="+mj-ea"/>
          <a:cs typeface="+mj-cs"/>
        </a:defRPr>
      </a:lvl1pPr>
    </p:titleStyle>
    <p:bodyStyle>
      <a:lvl1pPr marL="342900" indent="-342900" algn="l" defTabSz="457200" rtl="0" eaLnBrk="1" latinLnBrk="0" hangingPunct="1">
        <a:spcBef>
          <a:spcPct val="20000"/>
        </a:spcBef>
        <a:buClr>
          <a:srgbClr val="BA0C2F"/>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BA0C2F"/>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BA0C2F"/>
        </a:buClr>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1126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536827"/>
            <a:ext cx="8229600" cy="975158"/>
          </a:xfrm>
          <a:prstGeom prst="rect">
            <a:avLst/>
          </a:prstGeom>
        </p:spPr>
        <p:txBody>
          <a:bodyPr vert="horz" lIns="91440" tIns="45720" rIns="91440" bIns="45720" rtlCol="0">
            <a:normAutofit/>
          </a:bodyPr>
          <a:lstStyle/>
          <a:p>
            <a:pPr lvl="0"/>
            <a:r>
              <a:rPr lang="en-US" dirty="0" smtClean="0"/>
              <a:t>Click to edit Master text styles</a:t>
            </a:r>
          </a:p>
        </p:txBody>
      </p:sp>
      <p:sp>
        <p:nvSpPr>
          <p:cNvPr id="9" name="Rectangle 8"/>
          <p:cNvSpPr/>
          <p:nvPr userDrawn="1"/>
        </p:nvSpPr>
        <p:spPr>
          <a:xfrm>
            <a:off x="0" y="4766235"/>
            <a:ext cx="9144000" cy="1509059"/>
          </a:xfrm>
          <a:prstGeom prst="rect">
            <a:avLst/>
          </a:prstGeom>
          <a:solidFill>
            <a:srgbClr val="BA0C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02307" y="4941365"/>
            <a:ext cx="3635188" cy="1156152"/>
          </a:xfrm>
          <a:prstGeom prst="rect">
            <a:avLst/>
          </a:prstGeom>
        </p:spPr>
      </p:pic>
    </p:spTree>
    <p:extLst>
      <p:ext uri="{BB962C8B-B14F-4D97-AF65-F5344CB8AC3E}">
        <p14:creationId xmlns:p14="http://schemas.microsoft.com/office/powerpoint/2010/main" val="1686819483"/>
      </p:ext>
    </p:extLst>
  </p:cSld>
  <p:clrMap bg1="lt1" tx1="dk1" bg2="lt2" tx2="dk2" accent1="accent1" accent2="accent2" accent3="accent3" accent4="accent4" accent5="accent5" accent6="accent6" hlink="hlink" folHlink="folHlink"/>
  <p:sldLayoutIdLst>
    <p:sldLayoutId id="2147483686" r:id="rId1"/>
    <p:sldLayoutId id="2147483685" r:id="rId2"/>
  </p:sldLayoutIdLst>
  <p:txStyles>
    <p:titleStyle>
      <a:lvl1pPr algn="l" defTabSz="457200" rtl="0" eaLnBrk="1" latinLnBrk="0" hangingPunct="1">
        <a:spcBef>
          <a:spcPct val="0"/>
        </a:spcBef>
        <a:buNone/>
        <a:defRPr sz="4400" b="1" kern="1200">
          <a:solidFill>
            <a:srgbClr val="BA0C2F"/>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policies.uga.edu/FA/nodes/view/809"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policies.uga.edu/FA/nodes/view/860/Committed-Effor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policies.uga.edu/FA/nodes/view/864/Direct-Cost"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research.uga.edu/spa/frequently-used-informatio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busfin.uga.edu/accounts_payable/travel.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guide.uga.edu/?outline=subcontract-subagreemen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en-US" dirty="0"/>
              <a:t>Budget Development for Sponsored </a:t>
            </a:r>
            <a:r>
              <a:rPr lang="en-US" dirty="0" smtClean="0"/>
              <a:t>Projects</a:t>
            </a:r>
            <a:endParaRPr lang="en-US" dirty="0"/>
          </a:p>
        </p:txBody>
      </p:sp>
      <p:sp>
        <p:nvSpPr>
          <p:cNvPr id="3" name="Subtitle 2"/>
          <p:cNvSpPr>
            <a:spLocks noGrp="1"/>
          </p:cNvSpPr>
          <p:nvPr>
            <p:ph type="subTitle" idx="1"/>
          </p:nvPr>
        </p:nvSpPr>
        <p:spPr>
          <a:xfrm>
            <a:off x="685800" y="3987135"/>
            <a:ext cx="8286184" cy="1752600"/>
          </a:xfrm>
        </p:spPr>
        <p:txBody>
          <a:bodyPr>
            <a:normAutofit/>
          </a:bodyPr>
          <a:lstStyle/>
          <a:p>
            <a:pPr algn="l"/>
            <a:r>
              <a:rPr lang="en-US" sz="2800" dirty="0"/>
              <a:t>Catherine </a:t>
            </a:r>
            <a:r>
              <a:rPr lang="en-US" sz="2800" dirty="0" smtClean="0"/>
              <a:t>Cuppett, Sponsored Projects Administration</a:t>
            </a:r>
          </a:p>
          <a:p>
            <a:pPr algn="l"/>
            <a:r>
              <a:rPr lang="en-US" sz="2800" dirty="0" smtClean="0"/>
              <a:t>September 2016</a:t>
            </a:r>
            <a:endParaRPr lang="en-US" sz="2800" dirty="0"/>
          </a:p>
        </p:txBody>
      </p:sp>
    </p:spTree>
    <p:extLst>
      <p:ext uri="{BB962C8B-B14F-4D97-AF65-F5344CB8AC3E}">
        <p14:creationId xmlns:p14="http://schemas.microsoft.com/office/powerpoint/2010/main" val="4132067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does IDC go?</a:t>
            </a:r>
            <a:endParaRPr lang="en-US" dirty="0"/>
          </a:p>
        </p:txBody>
      </p:sp>
      <p:sp>
        <p:nvSpPr>
          <p:cNvPr id="3" name="Content Placeholder 2"/>
          <p:cNvSpPr>
            <a:spLocks noGrp="1"/>
          </p:cNvSpPr>
          <p:nvPr>
            <p:ph idx="1"/>
          </p:nvPr>
        </p:nvSpPr>
        <p:spPr>
          <a:xfrm>
            <a:off x="457200" y="1600200"/>
            <a:ext cx="8229600" cy="4032504"/>
          </a:xfrm>
        </p:spPr>
        <p:txBody>
          <a:bodyPr>
            <a:normAutofit/>
          </a:bodyPr>
          <a:lstStyle/>
          <a:p>
            <a:r>
              <a:rPr lang="en-US" sz="3000" dirty="0"/>
              <a:t>Each fall UGA returns 20% of each sponsored project’s reimbursed F&amp;A costs, based on expenditures made in the previous fiscal year.</a:t>
            </a:r>
          </a:p>
          <a:p>
            <a:pPr lvl="1"/>
            <a:r>
              <a:rPr lang="en-US" sz="2600" dirty="0"/>
              <a:t>F&amp;A returns are typically made to the budgetary unit managing the award, but can be to other units, depending on the info provided by the PI/co-PI </a:t>
            </a:r>
            <a:r>
              <a:rPr lang="en-US" sz="2600" dirty="0" smtClean="0"/>
              <a:t>in the </a:t>
            </a:r>
            <a:r>
              <a:rPr lang="en-US" sz="2600" dirty="0" err="1" smtClean="0"/>
              <a:t>eResearch</a:t>
            </a:r>
            <a:r>
              <a:rPr lang="en-US" sz="2600" dirty="0" smtClean="0"/>
              <a:t> Portal.</a:t>
            </a:r>
            <a:endParaRPr lang="en-US" sz="2600" dirty="0"/>
          </a:p>
          <a:p>
            <a:r>
              <a:rPr lang="en-US" sz="3000" dirty="0">
                <a:hlinkClick r:id="rId3"/>
              </a:rPr>
              <a:t>http://</a:t>
            </a:r>
            <a:r>
              <a:rPr lang="en-US" sz="3000" dirty="0" smtClean="0">
                <a:hlinkClick r:id="rId3"/>
              </a:rPr>
              <a:t>www.policies.uga.edu/FA/nodes/view/809</a:t>
            </a:r>
            <a:r>
              <a:rPr lang="en-US" sz="3000" dirty="0" smtClean="0"/>
              <a:t> </a:t>
            </a:r>
            <a:endParaRPr lang="en-US" sz="3000" dirty="0"/>
          </a:p>
        </p:txBody>
      </p:sp>
    </p:spTree>
    <p:extLst>
      <p:ext uri="{BB962C8B-B14F-4D97-AF65-F5344CB8AC3E}">
        <p14:creationId xmlns:p14="http://schemas.microsoft.com/office/powerpoint/2010/main" val="3263928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Considerations: Effort</a:t>
            </a:r>
            <a:endParaRPr lang="en-US" dirty="0"/>
          </a:p>
        </p:txBody>
      </p:sp>
      <p:sp>
        <p:nvSpPr>
          <p:cNvPr id="3" name="Content Placeholder 2"/>
          <p:cNvSpPr>
            <a:spLocks noGrp="1"/>
          </p:cNvSpPr>
          <p:nvPr>
            <p:ph idx="1"/>
          </p:nvPr>
        </p:nvSpPr>
        <p:spPr>
          <a:xfrm>
            <a:off x="457200" y="1417638"/>
            <a:ext cx="8229600" cy="4571999"/>
          </a:xfrm>
        </p:spPr>
        <p:txBody>
          <a:bodyPr>
            <a:normAutofit/>
          </a:bodyPr>
          <a:lstStyle/>
          <a:p>
            <a:pPr lvl="1"/>
            <a:r>
              <a:rPr lang="en-US" sz="3000" b="1" dirty="0"/>
              <a:t>Effort</a:t>
            </a:r>
            <a:r>
              <a:rPr lang="en-US" sz="3000" dirty="0"/>
              <a:t> – the amount of time PI(s), faculty, and other senior personnel spend on a particular activity.</a:t>
            </a:r>
          </a:p>
          <a:p>
            <a:pPr lvl="2"/>
            <a:r>
              <a:rPr lang="en-US" dirty="0"/>
              <a:t>Most proposals must show the percentage of effort committed to the project.</a:t>
            </a:r>
          </a:p>
          <a:p>
            <a:pPr lvl="2"/>
            <a:r>
              <a:rPr lang="en-US" dirty="0"/>
              <a:t>The percentage of effort should be commensurate with the percentage of salary requested.</a:t>
            </a:r>
          </a:p>
          <a:p>
            <a:pPr lvl="2"/>
            <a:r>
              <a:rPr lang="en-US" dirty="0"/>
              <a:t>More than 100% </a:t>
            </a:r>
            <a:r>
              <a:rPr lang="en-US" b="1" i="1" u="sng" dirty="0"/>
              <a:t>awarded</a:t>
            </a:r>
            <a:r>
              <a:rPr lang="en-US" dirty="0"/>
              <a:t> effort is not allowed</a:t>
            </a:r>
          </a:p>
          <a:p>
            <a:pPr lvl="3"/>
            <a:r>
              <a:rPr lang="en-US" dirty="0">
                <a:hlinkClick r:id="rId3"/>
              </a:rPr>
              <a:t>http://policies.uga.edu/FA/nodes/view/860/Committed-Effort</a:t>
            </a:r>
            <a:endParaRPr lang="en-US" dirty="0"/>
          </a:p>
          <a:p>
            <a:endParaRPr lang="en-US" dirty="0"/>
          </a:p>
        </p:txBody>
      </p:sp>
    </p:spTree>
    <p:extLst>
      <p:ext uri="{BB962C8B-B14F-4D97-AF65-F5344CB8AC3E}">
        <p14:creationId xmlns:p14="http://schemas.microsoft.com/office/powerpoint/2010/main" val="247966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Considerations: Effort</a:t>
            </a:r>
          </a:p>
        </p:txBody>
      </p:sp>
      <p:sp>
        <p:nvSpPr>
          <p:cNvPr id="3" name="Content Placeholder 2"/>
          <p:cNvSpPr>
            <a:spLocks noGrp="1"/>
          </p:cNvSpPr>
          <p:nvPr>
            <p:ph idx="1"/>
          </p:nvPr>
        </p:nvSpPr>
        <p:spPr/>
        <p:txBody>
          <a:bodyPr/>
          <a:lstStyle/>
          <a:p>
            <a:r>
              <a:rPr lang="en-US" sz="3000" b="1" dirty="0"/>
              <a:t>Salary savings</a:t>
            </a:r>
          </a:p>
          <a:p>
            <a:pPr lvl="1"/>
            <a:r>
              <a:rPr lang="en-US" sz="2600" dirty="0"/>
              <a:t>Each college/center has an incentive plan for ensuring faculty charge effort to projects</a:t>
            </a:r>
          </a:p>
          <a:p>
            <a:pPr lvl="1"/>
            <a:r>
              <a:rPr lang="en-US" sz="2600" dirty="0"/>
              <a:t>Funds can be used to cover a variety of costs </a:t>
            </a:r>
          </a:p>
          <a:p>
            <a:endParaRPr lang="en-US" sz="2600" dirty="0"/>
          </a:p>
        </p:txBody>
      </p:sp>
    </p:spTree>
    <p:extLst>
      <p:ext uri="{BB962C8B-B14F-4D97-AF65-F5344CB8AC3E}">
        <p14:creationId xmlns:p14="http://schemas.microsoft.com/office/powerpoint/2010/main" val="258284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Considerations: Cost Share</a:t>
            </a:r>
            <a:endParaRPr lang="en-US" dirty="0"/>
          </a:p>
        </p:txBody>
      </p:sp>
      <p:sp>
        <p:nvSpPr>
          <p:cNvPr id="3" name="Content Placeholder 2"/>
          <p:cNvSpPr>
            <a:spLocks noGrp="1"/>
          </p:cNvSpPr>
          <p:nvPr>
            <p:ph idx="1"/>
          </p:nvPr>
        </p:nvSpPr>
        <p:spPr>
          <a:xfrm>
            <a:off x="357612" y="1345210"/>
            <a:ext cx="8229600" cy="4379658"/>
          </a:xfrm>
        </p:spPr>
        <p:txBody>
          <a:bodyPr>
            <a:normAutofit lnSpcReduction="10000"/>
          </a:bodyPr>
          <a:lstStyle/>
          <a:p>
            <a:pPr lvl="1">
              <a:buClr>
                <a:srgbClr val="BA0C2F"/>
              </a:buClr>
              <a:buFont typeface="Arial" panose="020B0604020202020204" pitchFamily="34" charset="0"/>
              <a:buChar char="•"/>
            </a:pPr>
            <a:r>
              <a:rPr lang="en-US" sz="3000" b="1" dirty="0"/>
              <a:t>Cost Share</a:t>
            </a:r>
            <a:r>
              <a:rPr lang="en-US" sz="3000" dirty="0"/>
              <a:t> - refers to that portion of the total project costs not borne by the sponsor. </a:t>
            </a:r>
          </a:p>
          <a:p>
            <a:pPr lvl="2">
              <a:buClrTx/>
              <a:buFont typeface="Wingdings" panose="05000000000000000000" pitchFamily="2" charset="2"/>
              <a:buChar char="§"/>
            </a:pPr>
            <a:r>
              <a:rPr lang="en-US" sz="2600" b="1" dirty="0"/>
              <a:t>Cash Match</a:t>
            </a:r>
            <a:r>
              <a:rPr lang="en-US" sz="2600" dirty="0"/>
              <a:t> - Cash contributions made to a project by UGA, UGARF, or a third party.</a:t>
            </a:r>
          </a:p>
          <a:p>
            <a:pPr lvl="2">
              <a:buClrTx/>
              <a:buFont typeface="Wingdings" panose="05000000000000000000" pitchFamily="2" charset="2"/>
              <a:buChar char="§"/>
            </a:pPr>
            <a:r>
              <a:rPr lang="en-US" sz="2600" b="1" dirty="0"/>
              <a:t>In-Kind Match </a:t>
            </a:r>
            <a:r>
              <a:rPr lang="en-US" sz="2600" dirty="0"/>
              <a:t>- The reasonable value of personnel effort, equipment, materials or other property used in the performance of a statement of work. </a:t>
            </a:r>
          </a:p>
          <a:p>
            <a:pPr lvl="2">
              <a:buClrTx/>
              <a:buFont typeface="Wingdings" panose="05000000000000000000" pitchFamily="2" charset="2"/>
              <a:buChar char="§"/>
            </a:pPr>
            <a:r>
              <a:rPr lang="en-US" sz="2600" b="1" dirty="0"/>
              <a:t>Third-Party Match </a:t>
            </a:r>
            <a:r>
              <a:rPr lang="en-US" sz="2600" dirty="0"/>
              <a:t>- Any expenditure necessary to complete a project that is borne, not by the sponsoring agency or the prime award recipient, but by a third party.</a:t>
            </a:r>
          </a:p>
          <a:p>
            <a:endParaRPr lang="en-US" dirty="0"/>
          </a:p>
        </p:txBody>
      </p:sp>
    </p:spTree>
    <p:extLst>
      <p:ext uri="{BB962C8B-B14F-4D97-AF65-F5344CB8AC3E}">
        <p14:creationId xmlns:p14="http://schemas.microsoft.com/office/powerpoint/2010/main" val="4294778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Considerations: Cost Share</a:t>
            </a:r>
          </a:p>
        </p:txBody>
      </p:sp>
      <p:sp>
        <p:nvSpPr>
          <p:cNvPr id="3" name="Content Placeholder 2"/>
          <p:cNvSpPr>
            <a:spLocks noGrp="1"/>
          </p:cNvSpPr>
          <p:nvPr>
            <p:ph idx="1"/>
          </p:nvPr>
        </p:nvSpPr>
        <p:spPr>
          <a:xfrm>
            <a:off x="-256032" y="1600200"/>
            <a:ext cx="8942832" cy="3977639"/>
          </a:xfrm>
        </p:spPr>
        <p:txBody>
          <a:bodyPr>
            <a:normAutofit fontScale="92500" lnSpcReduction="20000"/>
          </a:bodyPr>
          <a:lstStyle/>
          <a:p>
            <a:pPr lvl="2"/>
            <a:r>
              <a:rPr lang="en-US" sz="3000" b="1" dirty="0"/>
              <a:t>Mandatory</a:t>
            </a:r>
            <a:r>
              <a:rPr lang="en-US" sz="3000" dirty="0"/>
              <a:t> – The cost share must be included in the proposal budget in order to be considered for funding by the sponsor, as outlined in the RFP. </a:t>
            </a:r>
            <a:r>
              <a:rPr lang="en-US" sz="3000" dirty="0" smtClean="0"/>
              <a:t>It </a:t>
            </a:r>
            <a:r>
              <a:rPr lang="en-US" sz="3000" dirty="0"/>
              <a:t>is a requirement as a condition of the award.</a:t>
            </a:r>
          </a:p>
          <a:p>
            <a:pPr marL="914400" lvl="2" indent="0">
              <a:buNone/>
            </a:pPr>
            <a:endParaRPr lang="en-US" sz="3000" dirty="0"/>
          </a:p>
          <a:p>
            <a:pPr lvl="2"/>
            <a:r>
              <a:rPr lang="en-US" sz="3000" b="1" dirty="0"/>
              <a:t>Voluntary </a:t>
            </a:r>
            <a:r>
              <a:rPr lang="en-US" sz="3000" dirty="0"/>
              <a:t> - The cost share is not required by the sponsor but is offered by the applicant in the proposal.  Once </a:t>
            </a:r>
            <a:r>
              <a:rPr lang="en-US" sz="3200" dirty="0"/>
              <a:t>cost</a:t>
            </a:r>
            <a:r>
              <a:rPr lang="en-US" sz="3000" dirty="0"/>
              <a:t> share is offered, it becomes a binding commitment and must be honored, if the project is funded.</a:t>
            </a:r>
          </a:p>
          <a:p>
            <a:endParaRPr lang="en-US" dirty="0"/>
          </a:p>
        </p:txBody>
      </p:sp>
    </p:spTree>
    <p:extLst>
      <p:ext uri="{BB962C8B-B14F-4D97-AF65-F5344CB8AC3E}">
        <p14:creationId xmlns:p14="http://schemas.microsoft.com/office/powerpoint/2010/main" val="1877952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Considerations: Cost Share</a:t>
            </a:r>
          </a:p>
        </p:txBody>
      </p:sp>
      <p:sp>
        <p:nvSpPr>
          <p:cNvPr id="3" name="Content Placeholder 2"/>
          <p:cNvSpPr>
            <a:spLocks noGrp="1"/>
          </p:cNvSpPr>
          <p:nvPr>
            <p:ph idx="1"/>
          </p:nvPr>
        </p:nvSpPr>
        <p:spPr>
          <a:xfrm>
            <a:off x="656377" y="1600201"/>
            <a:ext cx="8229600" cy="3551840"/>
          </a:xfrm>
        </p:spPr>
        <p:txBody>
          <a:bodyPr>
            <a:normAutofit fontScale="92500" lnSpcReduction="20000"/>
          </a:bodyPr>
          <a:lstStyle/>
          <a:p>
            <a:r>
              <a:rPr lang="en-US" dirty="0"/>
              <a:t>How is cost share tracked?</a:t>
            </a:r>
          </a:p>
          <a:p>
            <a:pPr lvl="1"/>
            <a:r>
              <a:rPr lang="en-US" dirty="0"/>
              <a:t>A companion account is set up that is yoked to the restricted account.</a:t>
            </a:r>
          </a:p>
          <a:p>
            <a:pPr lvl="1"/>
            <a:r>
              <a:rPr lang="en-US" dirty="0"/>
              <a:t>Anything cost shared (in-kind or cash) has to be moved to the companion account.</a:t>
            </a:r>
          </a:p>
          <a:p>
            <a:pPr lvl="1"/>
            <a:r>
              <a:rPr lang="en-US" dirty="0"/>
              <a:t>Cost share obligations must be met.</a:t>
            </a:r>
          </a:p>
          <a:p>
            <a:r>
              <a:rPr lang="en-US" dirty="0" smtClean="0"/>
              <a:t>Ideally we like to:</a:t>
            </a:r>
            <a:endParaRPr lang="en-US" dirty="0"/>
          </a:p>
          <a:p>
            <a:pPr lvl="1"/>
            <a:r>
              <a:rPr lang="en-US" dirty="0" smtClean="0"/>
              <a:t>Avoid volunteering </a:t>
            </a:r>
            <a:r>
              <a:rPr lang="en-US" dirty="0"/>
              <a:t>cost share</a:t>
            </a:r>
          </a:p>
          <a:p>
            <a:pPr lvl="1"/>
            <a:r>
              <a:rPr lang="en-US" dirty="0"/>
              <a:t>Use sponsor funds to pay for your effort</a:t>
            </a:r>
          </a:p>
        </p:txBody>
      </p:sp>
    </p:spTree>
    <p:extLst>
      <p:ext uri="{BB962C8B-B14F-4D97-AF65-F5344CB8AC3E}">
        <p14:creationId xmlns:p14="http://schemas.microsoft.com/office/powerpoint/2010/main" val="30116680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Justification</a:t>
            </a:r>
            <a:endParaRPr lang="en-US" dirty="0"/>
          </a:p>
        </p:txBody>
      </p:sp>
      <p:sp>
        <p:nvSpPr>
          <p:cNvPr id="3" name="Content Placeholder 2"/>
          <p:cNvSpPr>
            <a:spLocks noGrp="1"/>
          </p:cNvSpPr>
          <p:nvPr>
            <p:ph idx="1"/>
          </p:nvPr>
        </p:nvSpPr>
        <p:spPr>
          <a:xfrm>
            <a:off x="146304" y="1417638"/>
            <a:ext cx="8833104" cy="4269930"/>
          </a:xfrm>
        </p:spPr>
        <p:txBody>
          <a:bodyPr>
            <a:normAutofit fontScale="92500"/>
          </a:bodyPr>
          <a:lstStyle/>
          <a:p>
            <a:pPr lvl="1">
              <a:buClr>
                <a:srgbClr val="BA0C2F"/>
              </a:buClr>
              <a:buFont typeface="Arial" panose="020B0604020202020204" pitchFamily="34" charset="0"/>
              <a:buChar char="•"/>
            </a:pPr>
            <a:r>
              <a:rPr lang="en-US" dirty="0"/>
              <a:t>A narrative clarification of each of the budget components </a:t>
            </a:r>
          </a:p>
          <a:p>
            <a:pPr lvl="2">
              <a:buClrTx/>
              <a:buFont typeface="Wingdings" panose="05000000000000000000" pitchFamily="2" charset="2"/>
              <a:buChar char="§"/>
            </a:pPr>
            <a:r>
              <a:rPr lang="en-US" dirty="0"/>
              <a:t>Explains how dollar amounts were determined</a:t>
            </a:r>
          </a:p>
          <a:p>
            <a:pPr lvl="2">
              <a:buClrTx/>
              <a:buFont typeface="Wingdings" panose="05000000000000000000" pitchFamily="2" charset="2"/>
              <a:buChar char="§"/>
            </a:pPr>
            <a:r>
              <a:rPr lang="en-US" dirty="0"/>
              <a:t>Indicates how each item relates to the research plan</a:t>
            </a:r>
          </a:p>
          <a:p>
            <a:pPr lvl="2">
              <a:buClrTx/>
              <a:buFont typeface="Wingdings" panose="05000000000000000000" pitchFamily="2" charset="2"/>
              <a:buChar char="§"/>
            </a:pPr>
            <a:r>
              <a:rPr lang="en-US" dirty="0"/>
              <a:t>All items must be justified – don’t assume their use is obvious to reviewers</a:t>
            </a:r>
          </a:p>
          <a:p>
            <a:pPr lvl="2">
              <a:buClrTx/>
              <a:buFont typeface="Wingdings" panose="05000000000000000000" pitchFamily="2" charset="2"/>
              <a:buChar char="§"/>
            </a:pPr>
            <a:r>
              <a:rPr lang="en-US" dirty="0"/>
              <a:t>Explains the who, what, when, where, and why </a:t>
            </a:r>
          </a:p>
          <a:p>
            <a:pPr lvl="2">
              <a:buClrTx/>
              <a:buFont typeface="Wingdings" panose="05000000000000000000" pitchFamily="2" charset="2"/>
              <a:buChar char="§"/>
            </a:pPr>
            <a:r>
              <a:rPr lang="en-US" dirty="0"/>
              <a:t>Be sure to explain if meals, visa fees, international travel, and/or incentive payments are critical to the project</a:t>
            </a:r>
          </a:p>
          <a:p>
            <a:pPr lvl="2">
              <a:buClrTx/>
              <a:buFont typeface="Wingdings" panose="05000000000000000000" pitchFamily="2" charset="2"/>
              <a:buChar char="§"/>
            </a:pPr>
            <a:r>
              <a:rPr lang="en-US" dirty="0"/>
              <a:t>Listing items is not sufficient for a justification, especially for a CASB exception.  A detailed explanation must be included for all requested funds.</a:t>
            </a:r>
          </a:p>
          <a:p>
            <a:endParaRPr lang="en-US" dirty="0"/>
          </a:p>
        </p:txBody>
      </p:sp>
    </p:spTree>
    <p:extLst>
      <p:ext uri="{BB962C8B-B14F-4D97-AF65-F5344CB8AC3E}">
        <p14:creationId xmlns:p14="http://schemas.microsoft.com/office/powerpoint/2010/main" val="8510509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Example #1</a:t>
            </a:r>
            <a:endParaRPr lang="en-US" dirty="0"/>
          </a:p>
        </p:txBody>
      </p:sp>
      <p:pic>
        <p:nvPicPr>
          <p:cNvPr id="4" name="Picture 2"/>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1466657" y="1417638"/>
            <a:ext cx="6099175" cy="5227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06556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a:t>
            </a:r>
            <a:endParaRPr lang="en-US" dirty="0"/>
          </a:p>
        </p:txBody>
      </p:sp>
      <p:sp>
        <p:nvSpPr>
          <p:cNvPr id="3" name="Content Placeholder 2"/>
          <p:cNvSpPr>
            <a:spLocks noGrp="1"/>
          </p:cNvSpPr>
          <p:nvPr>
            <p:ph idx="1"/>
          </p:nvPr>
        </p:nvSpPr>
        <p:spPr>
          <a:xfrm>
            <a:off x="742384" y="1600201"/>
            <a:ext cx="7577751" cy="3551840"/>
          </a:xfrm>
        </p:spPr>
        <p:txBody>
          <a:bodyPr/>
          <a:lstStyle/>
          <a:p>
            <a:pPr marL="0" indent="0">
              <a:buNone/>
            </a:pPr>
            <a:r>
              <a:rPr lang="en-US" sz="3000" dirty="0"/>
              <a:t>Due to the remote off-campus and out-of-state research sites, various laboratory, safety, office supplies, and shipping materials/postage related to packaging, processing,  and transporting seeds and samples will need to be purchased.</a:t>
            </a:r>
          </a:p>
          <a:p>
            <a:endParaRPr lang="en-US" dirty="0"/>
          </a:p>
        </p:txBody>
      </p:sp>
    </p:spTree>
    <p:extLst>
      <p:ext uri="{BB962C8B-B14F-4D97-AF65-F5344CB8AC3E}">
        <p14:creationId xmlns:p14="http://schemas.microsoft.com/office/powerpoint/2010/main" val="3662527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28088-006.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
            <a:ext cx="9144000" cy="6922745"/>
          </a:xfrm>
          <a:prstGeom prst="rect">
            <a:avLst/>
          </a:prstGeom>
        </p:spPr>
      </p:pic>
      <p:sp>
        <p:nvSpPr>
          <p:cNvPr id="3" name="Rectangle 2"/>
          <p:cNvSpPr/>
          <p:nvPr/>
        </p:nvSpPr>
        <p:spPr>
          <a:xfrm>
            <a:off x="0" y="209177"/>
            <a:ext cx="5257800" cy="1253864"/>
          </a:xfrm>
          <a:prstGeom prst="rect">
            <a:avLst/>
          </a:prstGeom>
          <a:solidFill>
            <a:schemeClr val="tx1">
              <a:alpha val="4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75664" y="493061"/>
            <a:ext cx="4706471" cy="707886"/>
          </a:xfrm>
          <a:prstGeom prst="rect">
            <a:avLst/>
          </a:prstGeom>
          <a:noFill/>
        </p:spPr>
        <p:txBody>
          <a:bodyPr wrap="square" rtlCol="0">
            <a:spAutoFit/>
          </a:bodyPr>
          <a:lstStyle/>
          <a:p>
            <a:r>
              <a:rPr lang="en-US" sz="4000" dirty="0" smtClean="0">
                <a:solidFill>
                  <a:schemeClr val="bg1"/>
                </a:solidFill>
              </a:rPr>
              <a:t>Questions?</a:t>
            </a:r>
            <a:endParaRPr lang="en-US" sz="4000" dirty="0">
              <a:solidFill>
                <a:schemeClr val="bg1"/>
              </a:solidFill>
            </a:endParaRPr>
          </a:p>
        </p:txBody>
      </p:sp>
    </p:spTree>
    <p:extLst>
      <p:ext uri="{BB962C8B-B14F-4D97-AF65-F5344CB8AC3E}">
        <p14:creationId xmlns:p14="http://schemas.microsoft.com/office/powerpoint/2010/main" val="3693983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3412" y="274638"/>
            <a:ext cx="4930588" cy="1755330"/>
          </a:xfrm>
        </p:spPr>
        <p:txBody>
          <a:bodyPr>
            <a:noAutofit/>
          </a:bodyPr>
          <a:lstStyle/>
          <a:p>
            <a:r>
              <a:rPr lang="en-US" sz="3800" dirty="0" smtClean="0"/>
              <a:t>What are </a:t>
            </a:r>
            <a:r>
              <a:rPr lang="en-US" sz="3800" dirty="0" smtClean="0"/>
              <a:t>the</a:t>
            </a:r>
            <a:br>
              <a:rPr lang="en-US" sz="3800" dirty="0" smtClean="0"/>
            </a:br>
            <a:r>
              <a:rPr lang="en-US" sz="3800" dirty="0" smtClean="0"/>
              <a:t>main parts? </a:t>
            </a:r>
            <a:br>
              <a:rPr lang="en-US" sz="3800" dirty="0" smtClean="0"/>
            </a:br>
            <a:r>
              <a:rPr lang="en-US" sz="3800" dirty="0"/>
              <a:t>H</a:t>
            </a:r>
            <a:r>
              <a:rPr lang="en-US" sz="3800" dirty="0" smtClean="0"/>
              <a:t>ow </a:t>
            </a:r>
            <a:r>
              <a:rPr lang="en-US" sz="3800" dirty="0" smtClean="0"/>
              <a:t>do I start?</a:t>
            </a:r>
            <a:endParaRPr lang="en-US" sz="3800" dirty="0"/>
          </a:p>
        </p:txBody>
      </p:sp>
      <p:sp>
        <p:nvSpPr>
          <p:cNvPr id="4" name="Content Placeholder 3"/>
          <p:cNvSpPr>
            <a:spLocks noGrp="1"/>
          </p:cNvSpPr>
          <p:nvPr>
            <p:ph sz="half" idx="2"/>
          </p:nvPr>
        </p:nvSpPr>
        <p:spPr>
          <a:xfrm>
            <a:off x="4648200" y="2267711"/>
            <a:ext cx="4038600" cy="2865243"/>
          </a:xfrm>
        </p:spPr>
        <p:txBody>
          <a:bodyPr/>
          <a:lstStyle/>
          <a:p>
            <a:r>
              <a:rPr lang="en-US" sz="3000" dirty="0"/>
              <a:t>RFP or RFA</a:t>
            </a:r>
          </a:p>
          <a:p>
            <a:r>
              <a:rPr lang="en-US" sz="3000" dirty="0" smtClean="0"/>
              <a:t>Scope of Work</a:t>
            </a:r>
          </a:p>
          <a:p>
            <a:r>
              <a:rPr lang="en-US" sz="3000" dirty="0" smtClean="0"/>
              <a:t>Budget</a:t>
            </a:r>
          </a:p>
          <a:p>
            <a:r>
              <a:rPr lang="en-US" sz="3000" dirty="0" smtClean="0"/>
              <a:t>Budget Justification</a:t>
            </a:r>
          </a:p>
          <a:p>
            <a:endParaRPr lang="en-US" dirty="0" smtClean="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4213412" cy="6858000"/>
          </a:xfrm>
          <a:prstGeom prst="rect">
            <a:avLst/>
          </a:prstGeom>
        </p:spPr>
      </p:pic>
    </p:spTree>
    <p:extLst>
      <p:ext uri="{BB962C8B-B14F-4D97-AF65-F5344CB8AC3E}">
        <p14:creationId xmlns:p14="http://schemas.microsoft.com/office/powerpoint/2010/main" val="16729336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75388"/>
            <a:ext cx="7772400" cy="1470025"/>
          </a:xfrm>
        </p:spPr>
        <p:txBody>
          <a:bodyPr/>
          <a:lstStyle/>
          <a:p>
            <a:r>
              <a:rPr lang="en-US" dirty="0" err="1" smtClean="0"/>
              <a:t>research.uga.edu</a:t>
            </a:r>
            <a:endParaRPr lang="en-US" dirty="0"/>
          </a:p>
        </p:txBody>
      </p:sp>
    </p:spTree>
    <p:extLst>
      <p:ext uri="{BB962C8B-B14F-4D97-AF65-F5344CB8AC3E}">
        <p14:creationId xmlns:p14="http://schemas.microsoft.com/office/powerpoint/2010/main" val="1749821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3411" y="274638"/>
            <a:ext cx="4775843" cy="1143000"/>
          </a:xfrm>
        </p:spPr>
        <p:txBody>
          <a:bodyPr>
            <a:noAutofit/>
          </a:bodyPr>
          <a:lstStyle/>
          <a:p>
            <a:r>
              <a:rPr lang="en-US" sz="4000" dirty="0" smtClean="0"/>
              <a:t>Budget </a:t>
            </a:r>
            <a:r>
              <a:rPr lang="en-US" sz="4000" dirty="0"/>
              <a:t>Development</a:t>
            </a:r>
          </a:p>
        </p:txBody>
      </p:sp>
      <p:sp>
        <p:nvSpPr>
          <p:cNvPr id="4" name="Content Placeholder 3"/>
          <p:cNvSpPr>
            <a:spLocks noGrp="1"/>
          </p:cNvSpPr>
          <p:nvPr>
            <p:ph sz="half" idx="2"/>
          </p:nvPr>
        </p:nvSpPr>
        <p:spPr>
          <a:xfrm>
            <a:off x="4648200" y="1600200"/>
            <a:ext cx="4038600" cy="4105656"/>
          </a:xfrm>
        </p:spPr>
        <p:txBody>
          <a:bodyPr>
            <a:normAutofit lnSpcReduction="10000"/>
          </a:bodyPr>
          <a:lstStyle/>
          <a:p>
            <a:r>
              <a:rPr lang="en-US" sz="3000" dirty="0" smtClean="0">
                <a:hlinkClick r:id="rId3"/>
              </a:rPr>
              <a:t>Direct Costs</a:t>
            </a:r>
            <a:endParaRPr lang="en-US" sz="3000" dirty="0" smtClean="0"/>
          </a:p>
          <a:p>
            <a:pPr lvl="1"/>
            <a:r>
              <a:rPr lang="en-US" sz="2600" dirty="0" smtClean="0"/>
              <a:t>Allocable</a:t>
            </a:r>
          </a:p>
          <a:p>
            <a:pPr lvl="1"/>
            <a:r>
              <a:rPr lang="en-US" sz="2600" dirty="0" smtClean="0"/>
              <a:t>Allowable</a:t>
            </a:r>
          </a:p>
          <a:p>
            <a:pPr lvl="1"/>
            <a:r>
              <a:rPr lang="en-US" sz="2600" dirty="0" smtClean="0"/>
              <a:t>Reasonable</a:t>
            </a:r>
          </a:p>
          <a:p>
            <a:r>
              <a:rPr lang="en-US" sz="3000" dirty="0" smtClean="0"/>
              <a:t>Types</a:t>
            </a:r>
          </a:p>
          <a:p>
            <a:pPr lvl="1"/>
            <a:r>
              <a:rPr lang="en-US" sz="2600" dirty="0" smtClean="0"/>
              <a:t>Salary &amp; Fringe</a:t>
            </a:r>
          </a:p>
          <a:p>
            <a:pPr lvl="1"/>
            <a:r>
              <a:rPr lang="en-US" sz="2600" dirty="0" smtClean="0"/>
              <a:t>Materials and Supplies</a:t>
            </a:r>
          </a:p>
          <a:p>
            <a:pPr lvl="1"/>
            <a:r>
              <a:rPr lang="en-US" sz="2600" dirty="0" smtClean="0"/>
              <a:t>Travel</a:t>
            </a:r>
          </a:p>
          <a:p>
            <a:pPr lvl="1"/>
            <a:r>
              <a:rPr lang="en-US" sz="2600" dirty="0" smtClean="0"/>
              <a:t>Equipment</a:t>
            </a:r>
          </a:p>
          <a:p>
            <a:pPr lvl="1"/>
            <a:endParaRPr lang="en-US" dirty="0"/>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09176" y="0"/>
            <a:ext cx="4422588" cy="6858000"/>
          </a:xfrm>
          <a:prstGeom prst="rect">
            <a:avLst/>
          </a:prstGeom>
        </p:spPr>
      </p:pic>
    </p:spTree>
    <p:extLst>
      <p:ext uri="{BB962C8B-B14F-4D97-AF65-F5344CB8AC3E}">
        <p14:creationId xmlns:p14="http://schemas.microsoft.com/office/powerpoint/2010/main" val="842662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3412" y="274638"/>
            <a:ext cx="4930588" cy="1115250"/>
          </a:xfrm>
        </p:spPr>
        <p:txBody>
          <a:bodyPr>
            <a:normAutofit/>
          </a:bodyPr>
          <a:lstStyle/>
          <a:p>
            <a:r>
              <a:rPr lang="en-US" dirty="0" smtClean="0"/>
              <a:t>Direct Costs</a:t>
            </a:r>
            <a:endParaRPr lang="en-US" dirty="0"/>
          </a:p>
        </p:txBody>
      </p:sp>
      <p:sp>
        <p:nvSpPr>
          <p:cNvPr id="4" name="Content Placeholder 3"/>
          <p:cNvSpPr>
            <a:spLocks noGrp="1"/>
          </p:cNvSpPr>
          <p:nvPr>
            <p:ph sz="half" idx="2"/>
          </p:nvPr>
        </p:nvSpPr>
        <p:spPr>
          <a:xfrm>
            <a:off x="4648200" y="1389888"/>
            <a:ext cx="4038600" cy="3743067"/>
          </a:xfrm>
        </p:spPr>
        <p:txBody>
          <a:bodyPr>
            <a:normAutofit lnSpcReduction="10000"/>
          </a:bodyPr>
          <a:lstStyle/>
          <a:p>
            <a:r>
              <a:rPr lang="en-US" sz="3000" dirty="0"/>
              <a:t>Personnel </a:t>
            </a:r>
            <a:r>
              <a:rPr lang="en-US" sz="3000" dirty="0" smtClean="0"/>
              <a:t>Costs</a:t>
            </a:r>
          </a:p>
          <a:p>
            <a:pPr lvl="1"/>
            <a:r>
              <a:rPr lang="en-US" sz="2600" dirty="0" smtClean="0"/>
              <a:t>Identifiable</a:t>
            </a:r>
          </a:p>
          <a:p>
            <a:pPr lvl="1"/>
            <a:r>
              <a:rPr lang="en-US" sz="2600" dirty="0" smtClean="0"/>
              <a:t>Working on project </a:t>
            </a:r>
          </a:p>
          <a:p>
            <a:pPr lvl="1"/>
            <a:r>
              <a:rPr lang="en-US" sz="2600" dirty="0" smtClean="0"/>
              <a:t>Within project period</a:t>
            </a:r>
          </a:p>
          <a:p>
            <a:pPr lvl="1"/>
            <a:r>
              <a:rPr lang="en-US" sz="2600" dirty="0" smtClean="0"/>
              <a:t>100% is 100%</a:t>
            </a:r>
          </a:p>
          <a:p>
            <a:pPr lvl="1"/>
            <a:r>
              <a:rPr lang="en-US" sz="2600" dirty="0" smtClean="0"/>
              <a:t>Rates are set by HR</a:t>
            </a:r>
          </a:p>
          <a:p>
            <a:pPr lvl="1"/>
            <a:r>
              <a:rPr lang="en-US" sz="2600" dirty="0" smtClean="0"/>
              <a:t>Raises</a:t>
            </a:r>
          </a:p>
          <a:p>
            <a:pPr lvl="1"/>
            <a:r>
              <a:rPr lang="en-US" sz="2600" dirty="0" smtClean="0"/>
              <a:t>UGA Employees</a:t>
            </a:r>
          </a:p>
          <a:p>
            <a:pPr lvl="1"/>
            <a:endParaRPr lang="en-US" dirty="0" smtClean="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l="-680"/>
          <a:stretch/>
        </p:blipFill>
        <p:spPr>
          <a:xfrm>
            <a:off x="-209176" y="0"/>
            <a:ext cx="4422588" cy="6857999"/>
          </a:xfrm>
          <a:prstGeom prst="rect">
            <a:avLst/>
          </a:prstGeom>
        </p:spPr>
      </p:pic>
    </p:spTree>
    <p:extLst>
      <p:ext uri="{BB962C8B-B14F-4D97-AF65-F5344CB8AC3E}">
        <p14:creationId xmlns:p14="http://schemas.microsoft.com/office/powerpoint/2010/main" val="4107789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969264"/>
          </a:xfrm>
        </p:spPr>
        <p:txBody>
          <a:bodyPr/>
          <a:lstStyle/>
          <a:p>
            <a:r>
              <a:rPr lang="en-US" altLang="en-US" dirty="0" smtClean="0"/>
              <a:t>Direct Costs</a:t>
            </a:r>
            <a:endParaRPr lang="en-US" dirty="0"/>
          </a:p>
        </p:txBody>
      </p:sp>
      <p:sp>
        <p:nvSpPr>
          <p:cNvPr id="6" name="Content Placeholder 5"/>
          <p:cNvSpPr>
            <a:spLocks noGrp="1"/>
          </p:cNvSpPr>
          <p:nvPr>
            <p:ph idx="1"/>
          </p:nvPr>
        </p:nvSpPr>
        <p:spPr>
          <a:xfrm>
            <a:off x="229415" y="1059797"/>
            <a:ext cx="8229600" cy="5212080"/>
          </a:xfrm>
        </p:spPr>
        <p:txBody>
          <a:bodyPr>
            <a:normAutofit fontScale="92500" lnSpcReduction="20000"/>
          </a:bodyPr>
          <a:lstStyle/>
          <a:p>
            <a:r>
              <a:rPr lang="en-US" dirty="0" smtClean="0">
                <a:hlinkClick r:id="rId3"/>
              </a:rPr>
              <a:t>Fringe Benefits</a:t>
            </a:r>
            <a:r>
              <a:rPr lang="en-US" dirty="0" smtClean="0"/>
              <a:t> </a:t>
            </a:r>
          </a:p>
          <a:p>
            <a:pPr lvl="1"/>
            <a:r>
              <a:rPr lang="en-US" sz="2600" dirty="0" smtClean="0"/>
              <a:t>Estimated </a:t>
            </a:r>
            <a:r>
              <a:rPr lang="en-US" sz="2600" dirty="0" smtClean="0"/>
              <a:t>at time of proposal, but actual rates are charged to the grant.</a:t>
            </a:r>
          </a:p>
          <a:p>
            <a:r>
              <a:rPr lang="en-US" dirty="0" smtClean="0"/>
              <a:t>Equipment</a:t>
            </a:r>
          </a:p>
          <a:p>
            <a:pPr lvl="1"/>
            <a:r>
              <a:rPr lang="en-US" sz="2600" dirty="0" smtClean="0"/>
              <a:t>Items with a useful life of more then 3 years and a cost of $5,000 or more</a:t>
            </a:r>
          </a:p>
          <a:p>
            <a:r>
              <a:rPr lang="en-US" dirty="0" smtClean="0">
                <a:hlinkClick r:id="rId4"/>
              </a:rPr>
              <a:t>Travel</a:t>
            </a:r>
            <a:endParaRPr lang="en-US" dirty="0" smtClean="0"/>
          </a:p>
          <a:p>
            <a:pPr lvl="1"/>
            <a:r>
              <a:rPr lang="en-US" sz="2600" dirty="0" smtClean="0"/>
              <a:t>Per diem, airfare, mileage and conference registrations for employees working on sponsored projects in furtherance of the project</a:t>
            </a:r>
          </a:p>
          <a:p>
            <a:r>
              <a:rPr lang="en-US" dirty="0" smtClean="0"/>
              <a:t>Supplies</a:t>
            </a:r>
          </a:p>
          <a:p>
            <a:pPr lvl="1"/>
            <a:r>
              <a:rPr lang="en-US" sz="2600" dirty="0" smtClean="0"/>
              <a:t>Refers </a:t>
            </a:r>
            <a:r>
              <a:rPr lang="en-US" sz="2600" dirty="0"/>
              <a:t>to lab/research or programmatic supplies needed to complete a specific scope of </a:t>
            </a:r>
            <a:r>
              <a:rPr lang="en-US" sz="2600" dirty="0" smtClean="0"/>
              <a:t>work</a:t>
            </a:r>
            <a:r>
              <a:rPr lang="en-US" sz="2600" dirty="0" smtClean="0"/>
              <a:t>. </a:t>
            </a:r>
            <a:endParaRPr lang="en-US" sz="2600" dirty="0"/>
          </a:p>
          <a:p>
            <a:pPr lvl="1"/>
            <a:endParaRPr lang="en-US" dirty="0" smtClean="0"/>
          </a:p>
          <a:p>
            <a:endParaRPr lang="en-US" dirty="0"/>
          </a:p>
        </p:txBody>
      </p:sp>
    </p:spTree>
    <p:extLst>
      <p:ext uri="{BB962C8B-B14F-4D97-AF65-F5344CB8AC3E}">
        <p14:creationId xmlns:p14="http://schemas.microsoft.com/office/powerpoint/2010/main" val="6178580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Costs</a:t>
            </a:r>
            <a:endParaRPr lang="en-US" dirty="0"/>
          </a:p>
        </p:txBody>
      </p:sp>
      <p:sp>
        <p:nvSpPr>
          <p:cNvPr id="3" name="Content Placeholder 2"/>
          <p:cNvSpPr>
            <a:spLocks noGrp="1"/>
          </p:cNvSpPr>
          <p:nvPr>
            <p:ph idx="1"/>
          </p:nvPr>
        </p:nvSpPr>
        <p:spPr>
          <a:xfrm>
            <a:off x="457200" y="1600200"/>
            <a:ext cx="8229600" cy="3922775"/>
          </a:xfrm>
        </p:spPr>
        <p:txBody>
          <a:bodyPr>
            <a:normAutofit fontScale="92500" lnSpcReduction="10000"/>
          </a:bodyPr>
          <a:lstStyle/>
          <a:p>
            <a:r>
              <a:rPr lang="en-US" dirty="0" smtClean="0"/>
              <a:t>Try to think through your project in details. For example if you are using animals ask yourself things like:</a:t>
            </a:r>
          </a:p>
          <a:p>
            <a:pPr lvl="1"/>
            <a:r>
              <a:rPr lang="en-US" dirty="0" smtClean="0"/>
              <a:t>Do you need a per diem for their care?</a:t>
            </a:r>
          </a:p>
          <a:p>
            <a:pPr lvl="1"/>
            <a:r>
              <a:rPr lang="en-US" dirty="0" smtClean="0"/>
              <a:t>Where will they be housed? </a:t>
            </a:r>
          </a:p>
          <a:p>
            <a:pPr lvl="2"/>
            <a:r>
              <a:rPr lang="en-US" sz="2800" dirty="0" smtClean="0"/>
              <a:t>Are there cage costs?</a:t>
            </a:r>
          </a:p>
          <a:p>
            <a:pPr lvl="2"/>
            <a:r>
              <a:rPr lang="en-US" sz="2800" dirty="0" smtClean="0"/>
              <a:t>Do you need a rack?</a:t>
            </a:r>
          </a:p>
          <a:p>
            <a:pPr lvl="1"/>
            <a:r>
              <a:rPr lang="en-US" dirty="0" smtClean="0"/>
              <a:t>Will you need special veterinary services to do your project?</a:t>
            </a:r>
          </a:p>
        </p:txBody>
      </p:sp>
    </p:spTree>
    <p:extLst>
      <p:ext uri="{BB962C8B-B14F-4D97-AF65-F5344CB8AC3E}">
        <p14:creationId xmlns:p14="http://schemas.microsoft.com/office/powerpoint/2010/main" val="3110691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969264"/>
          </a:xfrm>
        </p:spPr>
        <p:txBody>
          <a:bodyPr/>
          <a:lstStyle/>
          <a:p>
            <a:r>
              <a:rPr lang="en-US" altLang="en-US" dirty="0" smtClean="0"/>
              <a:t>Direct Costs</a:t>
            </a:r>
            <a:endParaRPr lang="en-US" dirty="0"/>
          </a:p>
        </p:txBody>
      </p:sp>
      <p:sp>
        <p:nvSpPr>
          <p:cNvPr id="6" name="Content Placeholder 5"/>
          <p:cNvSpPr>
            <a:spLocks noGrp="1"/>
          </p:cNvSpPr>
          <p:nvPr>
            <p:ph idx="1"/>
          </p:nvPr>
        </p:nvSpPr>
        <p:spPr>
          <a:xfrm>
            <a:off x="229415" y="969264"/>
            <a:ext cx="8229600" cy="5212080"/>
          </a:xfrm>
        </p:spPr>
        <p:txBody>
          <a:bodyPr>
            <a:normAutofit/>
          </a:bodyPr>
          <a:lstStyle/>
          <a:p>
            <a:r>
              <a:rPr lang="en-US" sz="3000" dirty="0" err="1" smtClean="0"/>
              <a:t>Subrecipient</a:t>
            </a:r>
            <a:r>
              <a:rPr lang="en-US" sz="3000" dirty="0" smtClean="0"/>
              <a:t> </a:t>
            </a:r>
            <a:r>
              <a:rPr lang="en-US" sz="3000" dirty="0" smtClean="0"/>
              <a:t>or Subcontractor </a:t>
            </a:r>
            <a:endParaRPr lang="en-US" sz="3000" dirty="0"/>
          </a:p>
          <a:p>
            <a:pPr lvl="1"/>
            <a:r>
              <a:rPr lang="en-US" sz="2600" dirty="0"/>
              <a:t>A third-party organization performing a portion of work on a prime UGA or UGARF award.  In contrast to a vendor, a </a:t>
            </a:r>
            <a:r>
              <a:rPr lang="en-US" sz="2600" dirty="0" err="1"/>
              <a:t>subrecipient</a:t>
            </a:r>
            <a:r>
              <a:rPr lang="en-US" sz="2600" dirty="0"/>
              <a:t> performs part of the scope of work of the project</a:t>
            </a:r>
            <a:r>
              <a:rPr lang="en-US" sz="2600" dirty="0" smtClean="0"/>
              <a:t>.</a:t>
            </a:r>
          </a:p>
          <a:p>
            <a:r>
              <a:rPr lang="en-US" sz="3000" dirty="0" smtClean="0"/>
              <a:t>Consultant </a:t>
            </a:r>
          </a:p>
          <a:p>
            <a:pPr lvl="1"/>
            <a:r>
              <a:rPr lang="en-US" sz="2600" dirty="0" smtClean="0"/>
              <a:t>Third part providing highly technical or professional advice. Does not control the manner in which the work is performed. Does not engage in programmatic decision making.</a:t>
            </a:r>
          </a:p>
          <a:p>
            <a:r>
              <a:rPr lang="en-US" sz="3000" dirty="0" smtClean="0">
                <a:hlinkClick r:id="rId3"/>
              </a:rPr>
              <a:t>Sub vs. </a:t>
            </a:r>
            <a:r>
              <a:rPr lang="en-US" sz="3000" dirty="0" smtClean="0"/>
              <a:t>Consultant</a:t>
            </a:r>
          </a:p>
          <a:p>
            <a:endParaRPr lang="en-US" dirty="0"/>
          </a:p>
        </p:txBody>
      </p:sp>
    </p:spTree>
    <p:extLst>
      <p:ext uri="{BB962C8B-B14F-4D97-AF65-F5344CB8AC3E}">
        <p14:creationId xmlns:p14="http://schemas.microsoft.com/office/powerpoint/2010/main" val="1526470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Indirect Costs</a:t>
            </a:r>
            <a:endParaRPr lang="en-US" dirty="0"/>
          </a:p>
        </p:txBody>
      </p:sp>
      <p:sp>
        <p:nvSpPr>
          <p:cNvPr id="3" name="Content Placeholder 2"/>
          <p:cNvSpPr>
            <a:spLocks noGrp="1"/>
          </p:cNvSpPr>
          <p:nvPr>
            <p:ph idx="1"/>
          </p:nvPr>
        </p:nvSpPr>
        <p:spPr/>
        <p:txBody>
          <a:bodyPr/>
          <a:lstStyle/>
          <a:p>
            <a:r>
              <a:rPr lang="en-US" sz="3000" dirty="0"/>
              <a:t>Indirect Costs (IDC</a:t>
            </a:r>
            <a:r>
              <a:rPr lang="en-US" sz="3000" dirty="0" smtClean="0"/>
              <a:t>) or Facilities and Administrative Costs (F&amp;A)</a:t>
            </a:r>
          </a:p>
          <a:p>
            <a:pPr lvl="1"/>
            <a:r>
              <a:rPr lang="en-US" sz="2600" dirty="0" smtClean="0"/>
              <a:t>Costs </a:t>
            </a:r>
            <a:r>
              <a:rPr lang="en-US" sz="2600" dirty="0"/>
              <a:t>that are necessary to support sponsored projects, but are not easy to identify, quantify, and link directly to the scope of work of a project.</a:t>
            </a:r>
          </a:p>
          <a:p>
            <a:pPr lvl="1"/>
            <a:r>
              <a:rPr lang="en-US" sz="2600" dirty="0" smtClean="0"/>
              <a:t>Pre-Award can help you figure out which rate to use.</a:t>
            </a:r>
            <a:endParaRPr lang="en-US" sz="2600" dirty="0"/>
          </a:p>
        </p:txBody>
      </p:sp>
    </p:spTree>
    <p:extLst>
      <p:ext uri="{BB962C8B-B14F-4D97-AF65-F5344CB8AC3E}">
        <p14:creationId xmlns:p14="http://schemas.microsoft.com/office/powerpoint/2010/main" val="2752952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69161623"/>
              </p:ext>
            </p:extLst>
          </p:nvPr>
        </p:nvGraphicFramePr>
        <p:xfrm>
          <a:off x="566927" y="274318"/>
          <a:ext cx="8247888" cy="6419084"/>
        </p:xfrm>
        <a:graphic>
          <a:graphicData uri="http://schemas.openxmlformats.org/drawingml/2006/table">
            <a:tbl>
              <a:tblPr/>
              <a:tblGrid>
                <a:gridCol w="2749296"/>
                <a:gridCol w="2749296"/>
                <a:gridCol w="2749296"/>
              </a:tblGrid>
              <a:tr h="314221">
                <a:tc>
                  <a:txBody>
                    <a:bodyPr/>
                    <a:lstStyle/>
                    <a:p>
                      <a:pPr algn="l" fontAlgn="ctr"/>
                      <a:r>
                        <a:rPr lang="en-US" sz="700" b="1" dirty="0">
                          <a:effectLst/>
                        </a:rPr>
                        <a:t> </a:t>
                      </a:r>
                    </a:p>
                  </a:txBody>
                  <a:tcPr marL="31042" marR="31042" marT="31042" marB="31042" anchor="ctr">
                    <a:lnL>
                      <a:noFill/>
                    </a:lnL>
                    <a:lnR>
                      <a:noFill/>
                    </a:lnR>
                    <a:lnT>
                      <a:noFill/>
                    </a:lnT>
                    <a:lnB w="9525" cap="flat" cmpd="sng" algn="ctr">
                      <a:solidFill>
                        <a:srgbClr val="DDDDDD"/>
                      </a:solidFill>
                      <a:prstDash val="solid"/>
                      <a:round/>
                      <a:headEnd type="none" w="med" len="med"/>
                      <a:tailEnd type="none" w="med" len="med"/>
                    </a:lnB>
                    <a:solidFill>
                      <a:srgbClr val="D9EDF7"/>
                    </a:solidFill>
                  </a:tcPr>
                </a:tc>
                <a:tc>
                  <a:txBody>
                    <a:bodyPr/>
                    <a:lstStyle/>
                    <a:p>
                      <a:pPr algn="l" fontAlgn="ctr"/>
                      <a:r>
                        <a:rPr lang="en-US" sz="700" b="1">
                          <a:effectLst/>
                        </a:rPr>
                        <a:t>Federal</a:t>
                      </a:r>
                    </a:p>
                  </a:txBody>
                  <a:tcPr marL="31042" marR="31042" marT="31042" marB="31042" anchor="ctr">
                    <a:lnL>
                      <a:noFill/>
                    </a:lnL>
                    <a:lnR>
                      <a:noFill/>
                    </a:lnR>
                    <a:lnT>
                      <a:noFill/>
                    </a:lnT>
                    <a:lnB w="9525" cap="flat" cmpd="sng" algn="ctr">
                      <a:solidFill>
                        <a:srgbClr val="DDDDDD"/>
                      </a:solidFill>
                      <a:prstDash val="solid"/>
                      <a:round/>
                      <a:headEnd type="none" w="med" len="med"/>
                      <a:tailEnd type="none" w="med" len="med"/>
                    </a:lnB>
                    <a:solidFill>
                      <a:srgbClr val="D9EDF7"/>
                    </a:solidFill>
                  </a:tcPr>
                </a:tc>
                <a:tc>
                  <a:txBody>
                    <a:bodyPr/>
                    <a:lstStyle/>
                    <a:p>
                      <a:pPr algn="l" fontAlgn="ctr"/>
                      <a:r>
                        <a:rPr lang="en-US" sz="700" b="1">
                          <a:effectLst/>
                        </a:rPr>
                        <a:t>Non Federal</a:t>
                      </a:r>
                    </a:p>
                  </a:txBody>
                  <a:tcPr marL="31042" marR="31042" marT="31042" marB="31042" anchor="ctr">
                    <a:lnL>
                      <a:noFill/>
                    </a:lnL>
                    <a:lnR>
                      <a:noFill/>
                    </a:lnR>
                    <a:lnT>
                      <a:noFill/>
                    </a:lnT>
                    <a:lnB w="9525" cap="flat" cmpd="sng" algn="ctr">
                      <a:solidFill>
                        <a:srgbClr val="DDDDDD"/>
                      </a:solidFill>
                      <a:prstDash val="solid"/>
                      <a:round/>
                      <a:headEnd type="none" w="med" len="med"/>
                      <a:tailEnd type="none" w="med" len="med"/>
                    </a:lnB>
                    <a:solidFill>
                      <a:srgbClr val="D9EDF7"/>
                    </a:solidFill>
                  </a:tcPr>
                </a:tc>
              </a:tr>
              <a:tr h="516220">
                <a:tc>
                  <a:txBody>
                    <a:bodyPr/>
                    <a:lstStyle/>
                    <a:p>
                      <a:pPr algn="l" fontAlgn="t"/>
                      <a:r>
                        <a:rPr lang="en-US" sz="700">
                          <a:effectLst/>
                        </a:rPr>
                        <a:t>Research On-Campus (7/1/13 - 6/30/15)</a:t>
                      </a:r>
                    </a:p>
                  </a:txBody>
                  <a:tcPr marL="31042" marR="31042" marT="31042" marB="3104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700">
                          <a:effectLst/>
                        </a:rPr>
                        <a:t>49%</a:t>
                      </a:r>
                    </a:p>
                  </a:txBody>
                  <a:tcPr marL="31042" marR="31042" marT="31042" marB="3104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700">
                          <a:effectLst/>
                        </a:rPr>
                        <a:t>60%</a:t>
                      </a:r>
                    </a:p>
                  </a:txBody>
                  <a:tcPr marL="31042" marR="31042" marT="31042" marB="3104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516220">
                <a:tc>
                  <a:txBody>
                    <a:bodyPr/>
                    <a:lstStyle/>
                    <a:p>
                      <a:pPr algn="l" fontAlgn="t"/>
                      <a:r>
                        <a:rPr lang="en-US" sz="700">
                          <a:effectLst/>
                        </a:rPr>
                        <a:t>Research On-Campus (7/1/15 - 6/30/16)</a:t>
                      </a:r>
                    </a:p>
                  </a:txBody>
                  <a:tcPr marL="31042" marR="31042" marT="31042" marB="3104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700">
                          <a:effectLst/>
                        </a:rPr>
                        <a:t>50%</a:t>
                      </a:r>
                    </a:p>
                  </a:txBody>
                  <a:tcPr marL="31042" marR="31042" marT="31042" marB="3104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700">
                          <a:effectLst/>
                        </a:rPr>
                        <a:t>60%</a:t>
                      </a:r>
                    </a:p>
                  </a:txBody>
                  <a:tcPr marL="31042" marR="31042" marT="31042" marB="3104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14221">
                <a:tc>
                  <a:txBody>
                    <a:bodyPr/>
                    <a:lstStyle/>
                    <a:p>
                      <a:pPr algn="l" fontAlgn="t"/>
                      <a:r>
                        <a:rPr lang="en-US" sz="700">
                          <a:effectLst/>
                        </a:rPr>
                        <a:t>Research Off-Campus</a:t>
                      </a:r>
                    </a:p>
                  </a:txBody>
                  <a:tcPr marL="31042" marR="31042" marT="31042" marB="3104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700">
                          <a:effectLst/>
                        </a:rPr>
                        <a:t>26%</a:t>
                      </a:r>
                    </a:p>
                  </a:txBody>
                  <a:tcPr marL="31042" marR="31042" marT="31042" marB="3104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700">
                          <a:effectLst/>
                        </a:rPr>
                        <a:t>35%</a:t>
                      </a:r>
                    </a:p>
                  </a:txBody>
                  <a:tcPr marL="31042" marR="31042" marT="31042" marB="3104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314221">
                <a:tc>
                  <a:txBody>
                    <a:bodyPr/>
                    <a:lstStyle/>
                    <a:p>
                      <a:pPr algn="l" fontAlgn="t"/>
                      <a:r>
                        <a:rPr lang="en-US" sz="700">
                          <a:effectLst/>
                        </a:rPr>
                        <a:t>Instruction On-Campus</a:t>
                      </a:r>
                    </a:p>
                  </a:txBody>
                  <a:tcPr marL="31042" marR="31042" marT="31042" marB="3104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700">
                          <a:effectLst/>
                        </a:rPr>
                        <a:t>56%</a:t>
                      </a:r>
                    </a:p>
                  </a:txBody>
                  <a:tcPr marL="31042" marR="31042" marT="31042" marB="3104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700">
                          <a:effectLst/>
                        </a:rPr>
                        <a:t>94%</a:t>
                      </a:r>
                    </a:p>
                  </a:txBody>
                  <a:tcPr marL="31042" marR="31042" marT="31042" marB="3104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314221">
                <a:tc>
                  <a:txBody>
                    <a:bodyPr/>
                    <a:lstStyle/>
                    <a:p>
                      <a:pPr algn="l" fontAlgn="t"/>
                      <a:r>
                        <a:rPr lang="en-US" sz="700">
                          <a:effectLst/>
                        </a:rPr>
                        <a:t>Instruction Off-Campus</a:t>
                      </a:r>
                    </a:p>
                  </a:txBody>
                  <a:tcPr marL="31042" marR="31042" marT="31042" marB="3104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700">
                          <a:effectLst/>
                        </a:rPr>
                        <a:t>26%</a:t>
                      </a:r>
                    </a:p>
                  </a:txBody>
                  <a:tcPr marL="31042" marR="31042" marT="31042" marB="3104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700">
                          <a:effectLst/>
                        </a:rPr>
                        <a:t>62%</a:t>
                      </a:r>
                    </a:p>
                  </a:txBody>
                  <a:tcPr marL="31042" marR="31042" marT="31042" marB="3104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516220">
                <a:tc>
                  <a:txBody>
                    <a:bodyPr/>
                    <a:lstStyle/>
                    <a:p>
                      <a:pPr algn="l" fontAlgn="t"/>
                      <a:r>
                        <a:rPr lang="en-US" sz="700">
                          <a:effectLst/>
                        </a:rPr>
                        <a:t>Research Ag. Experimental Station</a:t>
                      </a:r>
                    </a:p>
                  </a:txBody>
                  <a:tcPr marL="31042" marR="31042" marT="31042" marB="3104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3F3F3"/>
                    </a:solidFill>
                  </a:tcPr>
                </a:tc>
                <a:tc>
                  <a:txBody>
                    <a:bodyPr/>
                    <a:lstStyle/>
                    <a:p>
                      <a:pPr algn="l" fontAlgn="t"/>
                      <a:r>
                        <a:rPr lang="en-US" sz="700" dirty="0">
                          <a:effectLst/>
                        </a:rPr>
                        <a:t>40%</a:t>
                      </a:r>
                    </a:p>
                  </a:txBody>
                  <a:tcPr marL="31042" marR="31042" marT="31042" marB="3104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3F3F3"/>
                    </a:solidFill>
                  </a:tcPr>
                </a:tc>
                <a:tc>
                  <a:txBody>
                    <a:bodyPr/>
                    <a:lstStyle/>
                    <a:p>
                      <a:pPr algn="l" fontAlgn="t"/>
                      <a:r>
                        <a:rPr lang="en-US" sz="700">
                          <a:effectLst/>
                        </a:rPr>
                        <a:t>53%</a:t>
                      </a:r>
                    </a:p>
                  </a:txBody>
                  <a:tcPr marL="31042" marR="31042" marT="31042" marB="3104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3F3F3"/>
                    </a:solidFill>
                  </a:tcPr>
                </a:tc>
              </a:tr>
              <a:tr h="516220">
                <a:tc>
                  <a:txBody>
                    <a:bodyPr/>
                    <a:lstStyle/>
                    <a:p>
                      <a:pPr algn="l" fontAlgn="t"/>
                      <a:r>
                        <a:rPr lang="en-US" sz="700">
                          <a:effectLst/>
                        </a:rPr>
                        <a:t>Public Service Agreements On-Campus</a:t>
                      </a:r>
                    </a:p>
                  </a:txBody>
                  <a:tcPr marL="31042" marR="31042" marT="31042" marB="3104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700">
                          <a:effectLst/>
                        </a:rPr>
                        <a:t>37%</a:t>
                      </a:r>
                    </a:p>
                  </a:txBody>
                  <a:tcPr marL="31042" marR="31042" marT="31042" marB="3104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700" dirty="0">
                          <a:effectLst/>
                        </a:rPr>
                        <a:t>50%</a:t>
                      </a:r>
                    </a:p>
                  </a:txBody>
                  <a:tcPr marL="31042" marR="31042" marT="31042" marB="3104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516220">
                <a:tc>
                  <a:txBody>
                    <a:bodyPr/>
                    <a:lstStyle/>
                    <a:p>
                      <a:pPr algn="l" fontAlgn="t"/>
                      <a:r>
                        <a:rPr lang="en-US" sz="700">
                          <a:effectLst/>
                        </a:rPr>
                        <a:t>Public Service Agreements Off-Campus</a:t>
                      </a:r>
                    </a:p>
                  </a:txBody>
                  <a:tcPr marL="31042" marR="31042" marT="31042" marB="3104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700">
                          <a:effectLst/>
                        </a:rPr>
                        <a:t>26%</a:t>
                      </a:r>
                    </a:p>
                  </a:txBody>
                  <a:tcPr marL="31042" marR="31042" marT="31042" marB="3104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700">
                          <a:effectLst/>
                        </a:rPr>
                        <a:t>39%</a:t>
                      </a:r>
                    </a:p>
                  </a:txBody>
                  <a:tcPr marL="31042" marR="31042" marT="31042" marB="3104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516220">
                <a:tc>
                  <a:txBody>
                    <a:bodyPr/>
                    <a:lstStyle/>
                    <a:p>
                      <a:pPr algn="l" fontAlgn="t"/>
                      <a:r>
                        <a:rPr lang="en-US" sz="700">
                          <a:effectLst/>
                        </a:rPr>
                        <a:t>Marine Institute Sapelo Island</a:t>
                      </a:r>
                    </a:p>
                  </a:txBody>
                  <a:tcPr marL="31042" marR="31042" marT="31042" marB="3104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700">
                          <a:effectLst/>
                        </a:rPr>
                        <a:t>35.5%</a:t>
                      </a:r>
                    </a:p>
                  </a:txBody>
                  <a:tcPr marL="31042" marR="31042" marT="31042" marB="3104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700">
                          <a:effectLst/>
                        </a:rPr>
                        <a:t>42%</a:t>
                      </a:r>
                    </a:p>
                  </a:txBody>
                  <a:tcPr marL="31042" marR="31042" marT="31042" marB="3104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516220">
                <a:tc>
                  <a:txBody>
                    <a:bodyPr/>
                    <a:lstStyle/>
                    <a:p>
                      <a:pPr algn="l" fontAlgn="t"/>
                      <a:r>
                        <a:rPr lang="en-US" sz="700">
                          <a:effectLst/>
                        </a:rPr>
                        <a:t>Marine Extension Bruns / Skidaway</a:t>
                      </a:r>
                    </a:p>
                  </a:txBody>
                  <a:tcPr marL="31042" marR="31042" marT="31042" marB="3104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700">
                          <a:effectLst/>
                        </a:rPr>
                        <a:t>46%</a:t>
                      </a:r>
                    </a:p>
                  </a:txBody>
                  <a:tcPr marL="31042" marR="31042" marT="31042" marB="3104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700">
                          <a:effectLst/>
                        </a:rPr>
                        <a:t>55%</a:t>
                      </a:r>
                    </a:p>
                  </a:txBody>
                  <a:tcPr marL="31042" marR="31042" marT="31042" marB="3104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516220">
                <a:tc>
                  <a:txBody>
                    <a:bodyPr/>
                    <a:lstStyle/>
                    <a:p>
                      <a:pPr algn="l" fontAlgn="t"/>
                      <a:r>
                        <a:rPr lang="en-US" sz="700">
                          <a:effectLst/>
                        </a:rPr>
                        <a:t>Cooperative Extension All Locations</a:t>
                      </a:r>
                    </a:p>
                  </a:txBody>
                  <a:tcPr marL="31042" marR="31042" marT="31042" marB="3104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700">
                          <a:effectLst/>
                        </a:rPr>
                        <a:t>30%</a:t>
                      </a:r>
                    </a:p>
                  </a:txBody>
                  <a:tcPr marL="31042" marR="31042" marT="31042" marB="3104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700">
                          <a:effectLst/>
                        </a:rPr>
                        <a:t>38%</a:t>
                      </a:r>
                    </a:p>
                  </a:txBody>
                  <a:tcPr marL="31042" marR="31042" marT="31042" marB="3104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r h="516220">
                <a:tc>
                  <a:txBody>
                    <a:bodyPr/>
                    <a:lstStyle/>
                    <a:p>
                      <a:pPr algn="l" fontAlgn="t"/>
                      <a:r>
                        <a:rPr lang="en-US" sz="700">
                          <a:effectLst/>
                        </a:rPr>
                        <a:t>Research Savannah River Ecology Lab</a:t>
                      </a:r>
                    </a:p>
                  </a:txBody>
                  <a:tcPr marL="31042" marR="31042" marT="31042" marB="3104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700">
                          <a:effectLst/>
                        </a:rPr>
                        <a:t>34%</a:t>
                      </a:r>
                    </a:p>
                  </a:txBody>
                  <a:tcPr marL="31042" marR="31042" marT="31042" marB="3104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700">
                          <a:effectLst/>
                        </a:rPr>
                        <a:t>56%</a:t>
                      </a:r>
                    </a:p>
                  </a:txBody>
                  <a:tcPr marL="31042" marR="31042" marT="31042" marB="31042">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r>
              <a:tr h="516220">
                <a:tc>
                  <a:txBody>
                    <a:bodyPr/>
                    <a:lstStyle/>
                    <a:p>
                      <a:pPr algn="l" fontAlgn="t"/>
                      <a:r>
                        <a:rPr lang="en-US" sz="700">
                          <a:effectLst/>
                        </a:rPr>
                        <a:t>Research Skidaway Island Institute of Oceanography</a:t>
                      </a:r>
                    </a:p>
                  </a:txBody>
                  <a:tcPr marL="31042" marR="31042" marT="31042" marB="31042">
                    <a:lnL>
                      <a:noFill/>
                    </a:lnL>
                    <a:lnR>
                      <a:noFill/>
                    </a:lnR>
                    <a:lnT w="9525" cap="flat" cmpd="sng" algn="ctr">
                      <a:solidFill>
                        <a:srgbClr val="DDDDDD"/>
                      </a:solidFill>
                      <a:prstDash val="solid"/>
                      <a:round/>
                      <a:headEnd type="none" w="med" len="med"/>
                      <a:tailEnd type="none" w="med" len="med"/>
                    </a:lnT>
                    <a:lnB>
                      <a:noFill/>
                    </a:lnB>
                    <a:solidFill>
                      <a:srgbClr val="FFFFFF"/>
                    </a:solidFill>
                  </a:tcPr>
                </a:tc>
                <a:tc>
                  <a:txBody>
                    <a:bodyPr/>
                    <a:lstStyle/>
                    <a:p>
                      <a:pPr algn="l" fontAlgn="t"/>
                      <a:r>
                        <a:rPr lang="en-US" sz="700">
                          <a:effectLst/>
                        </a:rPr>
                        <a:t>50%</a:t>
                      </a:r>
                    </a:p>
                  </a:txBody>
                  <a:tcPr marL="31042" marR="31042" marT="31042" marB="31042">
                    <a:lnL>
                      <a:noFill/>
                    </a:lnL>
                    <a:lnR>
                      <a:noFill/>
                    </a:lnR>
                    <a:lnT w="9525" cap="flat" cmpd="sng" algn="ctr">
                      <a:solidFill>
                        <a:srgbClr val="DDDDDD"/>
                      </a:solidFill>
                      <a:prstDash val="solid"/>
                      <a:round/>
                      <a:headEnd type="none" w="med" len="med"/>
                      <a:tailEnd type="none" w="med" len="med"/>
                    </a:lnT>
                    <a:lnB>
                      <a:noFill/>
                    </a:lnB>
                    <a:solidFill>
                      <a:srgbClr val="FFFFFF"/>
                    </a:solidFill>
                  </a:tcPr>
                </a:tc>
                <a:tc>
                  <a:txBody>
                    <a:bodyPr/>
                    <a:lstStyle/>
                    <a:p>
                      <a:pPr algn="l" fontAlgn="t"/>
                      <a:r>
                        <a:rPr lang="en-US" sz="700" dirty="0">
                          <a:effectLst/>
                        </a:rPr>
                        <a:t>60%</a:t>
                      </a:r>
                    </a:p>
                  </a:txBody>
                  <a:tcPr marL="31042" marR="31042" marT="31042" marB="31042">
                    <a:lnL>
                      <a:noFill/>
                    </a:lnL>
                    <a:lnR>
                      <a:noFill/>
                    </a:lnR>
                    <a:lnT w="9525" cap="flat" cmpd="sng" algn="ctr">
                      <a:solidFill>
                        <a:srgbClr val="DDDDDD"/>
                      </a:solidFill>
                      <a:prstDash val="solid"/>
                      <a:round/>
                      <a:headEnd type="none" w="med" len="med"/>
                      <a:tailEnd type="none" w="med" len="med"/>
                    </a:lnT>
                    <a:lnB>
                      <a:noFill/>
                    </a:lnB>
                    <a:solidFill>
                      <a:srgbClr val="FFFFFF"/>
                    </a:solidFill>
                  </a:tcPr>
                </a:tc>
              </a:tr>
            </a:tbl>
          </a:graphicData>
        </a:graphic>
      </p:graphicFrame>
    </p:spTree>
    <p:extLst>
      <p:ext uri="{BB962C8B-B14F-4D97-AF65-F5344CB8AC3E}">
        <p14:creationId xmlns:p14="http://schemas.microsoft.com/office/powerpoint/2010/main" val="40320820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Content, No logo -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itle with logo in red 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TotalTime>
  <Words>1521</Words>
  <Application>Microsoft Office PowerPoint</Application>
  <PresentationFormat>On-screen Show (4:3)</PresentationFormat>
  <Paragraphs>226</Paragraphs>
  <Slides>20</Slides>
  <Notes>20</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Office Theme</vt:lpstr>
      <vt:lpstr>Title, Content, No logo - Template</vt:lpstr>
      <vt:lpstr>Title with logo in red bar</vt:lpstr>
      <vt:lpstr>Budget Development for Sponsored Projects</vt:lpstr>
      <vt:lpstr>What are the main parts?  How do I start?</vt:lpstr>
      <vt:lpstr>Budget Development</vt:lpstr>
      <vt:lpstr>Direct Costs</vt:lpstr>
      <vt:lpstr>Direct Costs</vt:lpstr>
      <vt:lpstr>Direct Costs</vt:lpstr>
      <vt:lpstr>Direct Costs</vt:lpstr>
      <vt:lpstr>Indirect Costs</vt:lpstr>
      <vt:lpstr>PowerPoint Presentation</vt:lpstr>
      <vt:lpstr>Where does IDC go?</vt:lpstr>
      <vt:lpstr>Other Considerations: Effort</vt:lpstr>
      <vt:lpstr>Other Considerations: Effort</vt:lpstr>
      <vt:lpstr>Other Considerations: Cost Share</vt:lpstr>
      <vt:lpstr>Other Considerations: Cost Share</vt:lpstr>
      <vt:lpstr>Other Considerations: Cost Share</vt:lpstr>
      <vt:lpstr>Budget Justification</vt:lpstr>
      <vt:lpstr>Example #1</vt:lpstr>
      <vt:lpstr>Example #2</vt:lpstr>
      <vt:lpstr>PowerPoint Presentation</vt:lpstr>
      <vt:lpstr>research.uga.edu</vt:lpstr>
    </vt:vector>
  </TitlesOfParts>
  <Company>University of Georgia, OVPR, Research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Ware</dc:creator>
  <cp:lastModifiedBy>Terry Marie Hastings</cp:lastModifiedBy>
  <cp:revision>38</cp:revision>
  <dcterms:created xsi:type="dcterms:W3CDTF">2015-08-28T18:50:59Z</dcterms:created>
  <dcterms:modified xsi:type="dcterms:W3CDTF">2016-10-11T14:28:47Z</dcterms:modified>
</cp:coreProperties>
</file>